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  <p:sldMasterId id="2147483816" r:id="rId2"/>
  </p:sldMasterIdLst>
  <p:sldIdLst>
    <p:sldId id="256" r:id="rId3"/>
    <p:sldId id="257" r:id="rId4"/>
    <p:sldId id="275" r:id="rId5"/>
    <p:sldId id="259" r:id="rId6"/>
    <p:sldId id="272" r:id="rId7"/>
    <p:sldId id="261" r:id="rId8"/>
    <p:sldId id="276" r:id="rId9"/>
    <p:sldId id="277" r:id="rId10"/>
    <p:sldId id="265" r:id="rId11"/>
    <p:sldId id="269" r:id="rId12"/>
    <p:sldId id="278" r:id="rId13"/>
    <p:sldId id="279" r:id="rId14"/>
    <p:sldId id="271" r:id="rId15"/>
  </p:sldIdLst>
  <p:sldSz cx="9144000" cy="6858000" type="screen4x3"/>
  <p:notesSz cx="6858000" cy="9144000"/>
  <p:defaultTextStyle>
    <a:defPPr>
      <a:defRPr lang="rm-CH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4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m-CH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8.8919945656666333E-2"/>
          <c:y val="9.2299983425410834E-2"/>
          <c:w val="0.83625076486189776"/>
          <c:h val="0.815400033149179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6"/>
          <c:dPt>
            <c:idx val="0"/>
            <c:explosion val="3"/>
          </c:dPt>
          <c:dPt>
            <c:idx val="1"/>
            <c:explosion val="8"/>
          </c:dPt>
          <c:dPt>
            <c:idx val="2"/>
            <c:explosion val="10"/>
          </c:dPt>
          <c:dPt>
            <c:idx val="3"/>
            <c:explosion val="8"/>
          </c:dPt>
          <c:dPt>
            <c:idx val="4"/>
            <c:explosion val="10"/>
          </c:dPt>
          <c:dLbls>
            <c:dLbl>
              <c:idx val="0"/>
              <c:layout>
                <c:manualLayout>
                  <c:x val="-7.5908914163507471E-3"/>
                  <c:y val="-0.1191096789788164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MZLS</a:t>
                    </a:r>
                    <a:r>
                      <a:rPr lang="en-US" baseline="0" dirty="0" smtClean="0"/>
                      <a:t> </a:t>
                    </a:r>
                    <a:r>
                      <a:rPr lang="en-US" dirty="0"/>
                      <a:t>
50%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1"/>
              <c:layout>
                <c:manualLayout>
                  <c:x val="6.6122175457551099E-2"/>
                  <c:y val="0"/>
                </c:manualLayout>
              </c:layout>
              <c:tx>
                <c:rich>
                  <a:bodyPr/>
                  <a:lstStyle/>
                  <a:p>
                    <a:r>
                      <a:rPr lang="en-US"/>
                      <a:t>LDCMB unspecified version
13%</a:t>
                    </a:r>
                  </a:p>
                </c:rich>
              </c:tx>
              <c:dLblPos val="bestFit"/>
              <c:showCatName val="1"/>
              <c:showPercent val="1"/>
            </c:dLbl>
            <c:dLbl>
              <c:idx val="2"/>
              <c:layout>
                <c:manualLayout>
                  <c:x val="1.0453852268900771E-2"/>
                  <c:y val="-1.3937800281106756E-2"/>
                </c:manualLayout>
              </c:layout>
              <c:dLblPos val="bestFit"/>
              <c:showCatName val="1"/>
              <c:showPercent val="1"/>
            </c:dLbl>
            <c:dLbl>
              <c:idx val="3"/>
              <c:layout>
                <c:manualLayout>
                  <c:x val="2.7479707397686445E-2"/>
                  <c:y val="-1.2306773166285304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/>
                      <a:t>LF       degree 1, 2
21%</a:t>
                    </a:r>
                  </a:p>
                </c:rich>
              </c:tx>
              <c:spPr/>
              <c:dLblPos val="bestFit"/>
              <c:showCatName val="1"/>
              <c:showPercent val="1"/>
            </c:dLbl>
            <c:dLbl>
              <c:idx val="4"/>
              <c:layout>
                <c:manualLayout>
                  <c:x val="6.4955330431720373E-2"/>
                  <c:y val="-1.5037101050697022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LF        degree </a:t>
                    </a:r>
                    <a:r>
                      <a:rPr lang="en-US" dirty="0"/>
                      <a:t>3
8%</a:t>
                    </a:r>
                  </a:p>
                </c:rich>
              </c:tx>
              <c:dLblPos val="bestFit"/>
              <c:showCatName val="1"/>
              <c:showPercent val="1"/>
            </c:dLbl>
            <c:showCatName val="1"/>
            <c:showPercent val="1"/>
            <c:showLeaderLines val="1"/>
          </c:dLbls>
          <c:cat>
            <c:strRef>
              <c:f>Sheet1!$A$2:$A$6</c:f>
              <c:strCache>
                <c:ptCount val="5"/>
                <c:pt idx="0">
                  <c:v>LSZM</c:v>
                </c:pt>
                <c:pt idx="1">
                  <c:v>LDCMB unspecified version
</c:v>
                </c:pt>
                <c:pt idx="2">
                  <c:v>LDCMB imunoblastic </c:v>
                </c:pt>
                <c:pt idx="3">
                  <c:v>LF degree 1, 2</c:v>
                </c:pt>
                <c:pt idx="4">
                  <c:v>LF degree 3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</c:v>
                </c:pt>
                <c:pt idx="1">
                  <c:v>3</c:v>
                </c:pt>
                <c:pt idx="2">
                  <c:v>2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</c:ser>
        <c:dLbls>
          <c:showCatName val="1"/>
          <c:showPercent val="1"/>
        </c:dLbls>
      </c:pie3DChart>
    </c:plotArea>
    <c:plotVisOnly val="1"/>
    <c:dispBlanksAs val="zero"/>
  </c:chart>
  <c:txPr>
    <a:bodyPr/>
    <a:lstStyle/>
    <a:p>
      <a:pPr>
        <a:defRPr sz="1800"/>
      </a:pPr>
      <a:endParaRPr lang="rm-CH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m-CH"/>
  <c:style val="34"/>
  <c:chart>
    <c:view3D>
      <c:depthPercent val="100"/>
      <c:rAngAx val="1"/>
    </c:view3D>
    <c:plotArea>
      <c:layout/>
      <c:bar3D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Males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MZLS</c:v>
                </c:pt>
                <c:pt idx="1">
                  <c:v>Other splenic NHL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41.77</c:v>
                </c:pt>
                <c:pt idx="1">
                  <c:v>70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Females</c:v>
                </c:pt>
              </c:strCache>
            </c:strRef>
          </c:tx>
          <c:cat>
            <c:strRef>
              <c:f>Sheet1!$A$2:$A$3</c:f>
              <c:strCache>
                <c:ptCount val="2"/>
                <c:pt idx="0">
                  <c:v>MZLS</c:v>
                </c:pt>
                <c:pt idx="1">
                  <c:v>Other splenic NHL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58.33</c:v>
                </c:pt>
                <c:pt idx="1">
                  <c:v>30</c:v>
                </c:pt>
              </c:numCache>
            </c:numRef>
          </c:val>
        </c:ser>
        <c:gapWidth val="95"/>
        <c:gapDepth val="95"/>
        <c:shape val="cylinder"/>
        <c:axId val="63307136"/>
        <c:axId val="66782336"/>
        <c:axId val="0"/>
      </c:bar3DChart>
      <c:catAx>
        <c:axId val="63307136"/>
        <c:scaling>
          <c:orientation val="minMax"/>
        </c:scaling>
        <c:axPos val="l"/>
        <c:numFmt formatCode="General" sourceLinked="1"/>
        <c:majorTickMark val="none"/>
        <c:tickLblPos val="nextTo"/>
        <c:crossAx val="66782336"/>
        <c:crosses val="autoZero"/>
        <c:auto val="1"/>
        <c:lblAlgn val="ctr"/>
        <c:lblOffset val="100"/>
      </c:catAx>
      <c:valAx>
        <c:axId val="66782336"/>
        <c:scaling>
          <c:orientation val="minMax"/>
        </c:scaling>
        <c:axPos val="b"/>
        <c:majorGridlines/>
        <c:numFmt formatCode="0%" sourceLinked="1"/>
        <c:majorTickMark val="none"/>
        <c:tickLblPos val="nextTo"/>
        <c:crossAx val="63307136"/>
        <c:crosses val="autoZero"/>
        <c:crossBetween val="between"/>
      </c:valAx>
      <c:dTable>
        <c:showHorzBorder val="1"/>
        <c:showVertBorder val="1"/>
        <c:showOutline val="1"/>
        <c:showKeys val="1"/>
      </c:dTable>
      <c:spPr>
        <a:noFill/>
        <a:ln w="25402">
          <a:noFill/>
        </a:ln>
      </c:spPr>
    </c:plotArea>
    <c:plotVisOnly val="1"/>
    <c:dispBlanksAs val="gap"/>
  </c:chart>
  <c:txPr>
    <a:bodyPr/>
    <a:lstStyle/>
    <a:p>
      <a:pPr>
        <a:defRPr sz="1800"/>
      </a:pPr>
      <a:endParaRPr lang="rm-CH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m-CH"/>
  <c:chart>
    <c:view3D>
      <c:depthPercent val="100"/>
      <c:rAngAx val="1"/>
    </c:view3D>
    <c:plotArea>
      <c:layout>
        <c:manualLayout>
          <c:layoutTarget val="inner"/>
          <c:xMode val="edge"/>
          <c:yMode val="edge"/>
          <c:x val="0.34047742740650777"/>
          <c:y val="0.11141419374695427"/>
          <c:w val="0.65888033114619715"/>
          <c:h val="0.85992131113904002"/>
        </c:manualLayout>
      </c:layout>
      <c:bar3DChart>
        <c:barDir val="bar"/>
        <c:grouping val="percentStacked"/>
        <c:ser>
          <c:idx val="0"/>
          <c:order val="0"/>
          <c:tx>
            <c:strRef>
              <c:f>Sheet1!$B$1</c:f>
              <c:strCache>
                <c:ptCount val="1"/>
                <c:pt idx="0">
                  <c:v>&lt;20 years </c:v>
                </c:pt>
              </c:strCache>
            </c:strRef>
          </c:tx>
          <c:dLbls>
            <c:dLbl>
              <c:idx val="1"/>
              <c:layout>
                <c:manualLayout>
                  <c:x val="0"/>
                  <c:y val="-0.1032250839663359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m-CH"/>
                </a:p>
              </c:txPr>
              <c:showVal val="1"/>
            </c:dLbl>
            <c:dLbl>
              <c:idx val="3"/>
              <c:layout>
                <c:manualLayout>
                  <c:x val="7.7294144998946617E-3"/>
                  <c:y val="-0.1089598108533544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m-CH"/>
                </a:p>
              </c:txPr>
              <c:showVal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 formatCode="General">
                  <c:v>2</c:v>
                </c:pt>
                <c:pt idx="1">
                  <c:v>0.5</c:v>
                </c:pt>
                <c:pt idx="2" formatCode="General">
                  <c:v>1</c:v>
                </c:pt>
                <c:pt idx="3" formatCode="0.00%">
                  <c:v>0.33300000000000007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21-30</c:v>
                </c:pt>
              </c:strCache>
            </c:strRef>
          </c:tx>
          <c:dLbls>
            <c:dLbl>
              <c:idx val="0"/>
              <c:delete val="1"/>
            </c:dLbl>
            <c:dLbl>
              <c:idx val="1"/>
              <c:layout>
                <c:manualLayout>
                  <c:x val="-7.7294144998947137E-3"/>
                  <c:y val="-0.10322508396633599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m-CH"/>
                </a:p>
              </c:txPr>
              <c:showVal val="1"/>
            </c:dLbl>
            <c:dLbl>
              <c:idx val="2"/>
              <c:delete val="1"/>
            </c:dLbl>
            <c:dLbl>
              <c:idx val="3"/>
              <c:layout>
                <c:manualLayout>
                  <c:x val="-7.7294144998947137E-3"/>
                  <c:y val="-0.10895981085335445"/>
                </c:manualLayout>
              </c:layout>
              <c:spPr/>
              <c:txPr>
                <a:bodyPr/>
                <a:lstStyle/>
                <a:p>
                  <a:pPr>
                    <a:defRPr/>
                  </a:pPr>
                  <a:endParaRPr lang="rm-CH"/>
                </a:p>
              </c:txPr>
              <c:showVal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 formatCode="General">
                  <c:v>0</c:v>
                </c:pt>
                <c:pt idx="1">
                  <c:v>0.5</c:v>
                </c:pt>
                <c:pt idx="2" formatCode="General">
                  <c:v>0</c:v>
                </c:pt>
                <c:pt idx="3" formatCode="0.00%">
                  <c:v>0.77700000000000014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31-40</c:v>
                </c:pt>
              </c:strCache>
            </c:strRef>
          </c:tx>
          <c:dLbls>
            <c:dLbl>
              <c:idx val="1"/>
              <c:delete val="1"/>
            </c:dLbl>
            <c:dLbl>
              <c:idx val="2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41-50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3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51-60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Sheet1!$F$2:$F$5</c:f>
              <c:numCache>
                <c:formatCode>General</c:formatCode>
                <c:ptCount val="4"/>
                <c:pt idx="0">
                  <c:v>5</c:v>
                </c:pt>
                <c:pt idx="1">
                  <c:v>0</c:v>
                </c:pt>
                <c:pt idx="2">
                  <c:v>3</c:v>
                </c:pt>
                <c:pt idx="3">
                  <c:v>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61-70</c:v>
                </c:pt>
              </c:strCache>
            </c:strRef>
          </c:tx>
          <c:dLbls>
            <c:dLbl>
              <c:idx val="1"/>
              <c:delete val="1"/>
            </c:dLbl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Sheet1!$G$2:$G$5</c:f>
              <c:numCache>
                <c:formatCode>General</c:formatCode>
                <c:ptCount val="4"/>
                <c:pt idx="0">
                  <c:v>9</c:v>
                </c:pt>
                <c:pt idx="1">
                  <c:v>0</c:v>
                </c:pt>
                <c:pt idx="2">
                  <c:v>4</c:v>
                </c:pt>
                <c:pt idx="3">
                  <c:v>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&gt;70 </c:v>
                </c:pt>
              </c:strCache>
            </c:strRef>
          </c:tx>
          <c:dLbls>
            <c:dLbl>
              <c:idx val="3"/>
              <c:delete val="1"/>
            </c:dLbl>
            <c:showVal val="1"/>
          </c:dLbls>
          <c:cat>
            <c:strRef>
              <c:f>Sheet1!$A$2:$A$5</c:f>
              <c:strCache>
                <c:ptCount val="4"/>
                <c:pt idx="0">
                  <c:v>Splenic NHL (global)</c:v>
                </c:pt>
                <c:pt idx="1">
                  <c:v>Splenic NHL (&lt;60 vs &gt;/= 60 years)</c:v>
                </c:pt>
                <c:pt idx="2">
                  <c:v>MZLS</c:v>
                </c:pt>
                <c:pt idx="3">
                  <c:v>MZLS (&lt;50 vs &gt;/=50 years )</c:v>
                </c:pt>
              </c:strCache>
            </c:strRef>
          </c:cat>
          <c:val>
            <c:numRef>
              <c:f>Sheet1!$H$2:$H$5</c:f>
              <c:numCache>
                <c:formatCode>General</c:formatCode>
                <c:ptCount val="4"/>
                <c:pt idx="0">
                  <c:v>2</c:v>
                </c:pt>
                <c:pt idx="2">
                  <c:v>1</c:v>
                </c:pt>
                <c:pt idx="3">
                  <c:v>0</c:v>
                </c:pt>
              </c:numCache>
            </c:numRef>
          </c:val>
        </c:ser>
        <c:dLbls>
          <c:showVal val="1"/>
        </c:dLbls>
        <c:gapWidth val="95"/>
        <c:gapDepth val="95"/>
        <c:shape val="cylinder"/>
        <c:axId val="68649344"/>
        <c:axId val="68650880"/>
        <c:axId val="0"/>
      </c:bar3DChart>
      <c:catAx>
        <c:axId val="68649344"/>
        <c:scaling>
          <c:orientation val="minMax"/>
        </c:scaling>
        <c:axPos val="l"/>
        <c:numFmt formatCode="General" sourceLinked="1"/>
        <c:majorTickMark val="none"/>
        <c:tickLblPos val="nextTo"/>
        <c:crossAx val="68650880"/>
        <c:crosses val="autoZero"/>
        <c:auto val="1"/>
        <c:lblAlgn val="ctr"/>
        <c:lblOffset val="100"/>
      </c:catAx>
      <c:valAx>
        <c:axId val="68650880"/>
        <c:scaling>
          <c:orientation val="minMax"/>
        </c:scaling>
        <c:delete val="1"/>
        <c:axPos val="b"/>
        <c:numFmt formatCode="0%" sourceLinked="1"/>
        <c:tickLblPos val="nextTo"/>
        <c:crossAx val="68649344"/>
        <c:crosses val="autoZero"/>
        <c:crossBetween val="between"/>
      </c:valAx>
      <c:spPr>
        <a:noFill/>
        <a:ln w="25371">
          <a:noFill/>
        </a:ln>
      </c:spPr>
    </c:plotArea>
    <c:legend>
      <c:legendPos val="t"/>
      <c:layout/>
    </c:legend>
    <c:plotVisOnly val="1"/>
    <c:dispBlanksAs val="gap"/>
  </c:chart>
  <c:txPr>
    <a:bodyPr/>
    <a:lstStyle/>
    <a:p>
      <a:pPr>
        <a:defRPr sz="1798"/>
      </a:pPr>
      <a:endParaRPr lang="rm-CH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m-CH"/>
  <c:chart>
    <c:autoTitleDeleted val="1"/>
    <c:plotArea>
      <c:layout>
        <c:manualLayout>
          <c:layoutTarget val="inner"/>
          <c:xMode val="edge"/>
          <c:yMode val="edge"/>
          <c:x val="0.26498674272858752"/>
          <c:y val="0.17980173685186437"/>
          <c:w val="0.47002664845465791"/>
          <c:h val="0.81048414936214763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6"/>
          <c:dPt>
            <c:idx val="0"/>
            <c:explosion val="9"/>
          </c:dPt>
          <c:dPt>
            <c:idx val="1"/>
            <c:explosion val="6"/>
          </c:dPt>
          <c:dPt>
            <c:idx val="2"/>
            <c:explosion val="13"/>
          </c:dPt>
          <c:dLbls>
            <c:dLbl>
              <c:idx val="0"/>
              <c:layout>
                <c:manualLayout>
                  <c:x val="0.19967167626608498"/>
                  <c:y val="-0.10358303917441694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higher risk </a:t>
                    </a:r>
                    <a:r>
                      <a:rPr lang="en-US" dirty="0" smtClean="0"/>
                      <a:t>         ( 2-3</a:t>
                    </a:r>
                    <a:r>
                      <a:rPr lang="en-US" baseline="0" dirty="0" smtClean="0"/>
                      <a:t> </a:t>
                    </a:r>
                    <a:r>
                      <a:rPr lang="en-US" dirty="0" smtClean="0"/>
                      <a:t>points </a:t>
                    </a:r>
                    <a:r>
                      <a:rPr lang="en-US" dirty="0"/>
                      <a:t>)
67%</a:t>
                    </a:r>
                  </a:p>
                </c:rich>
              </c:tx>
              <c:spPr/>
            </c:dLbl>
            <c:dLbl>
              <c:idx val="1"/>
              <c:layout>
                <c:manualLayout>
                  <c:x val="-0.16662460575666738"/>
                  <c:y val="5.4868613892090305E-3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/>
                      <a:t>intermediary </a:t>
                    </a:r>
                    <a:r>
                      <a:rPr lang="en-US" dirty="0" smtClean="0"/>
                      <a:t>risk                        </a:t>
                    </a:r>
                    <a:r>
                      <a:rPr lang="en-US" dirty="0"/>
                      <a:t>( 1 point )
25%</a:t>
                    </a:r>
                  </a:p>
                </c:rich>
              </c:tx>
              <c:spPr/>
            </c:dLbl>
            <c:dLbl>
              <c:idx val="2"/>
              <c:layout>
                <c:manualLayout>
                  <c:x val="0.11274853252663476"/>
                  <c:y val="-0.17707623581436277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dirty="0" smtClean="0"/>
                      <a:t>  lower </a:t>
                    </a:r>
                    <a:r>
                      <a:rPr lang="en-US" dirty="0"/>
                      <a:t>risk </a:t>
                    </a:r>
                    <a:r>
                      <a:rPr lang="en-US" dirty="0" smtClean="0"/>
                      <a:t>         ( </a:t>
                    </a:r>
                    <a:r>
                      <a:rPr lang="en-US" dirty="0"/>
                      <a:t>0 points )
8%</a:t>
                    </a:r>
                  </a:p>
                </c:rich>
              </c:tx>
              <c:spPr/>
            </c:dLbl>
            <c:showCatName val="1"/>
            <c:showPercent val="1"/>
          </c:dLbls>
          <c:cat>
            <c:strRef>
              <c:f>Sheet1!$A$2:$A$4</c:f>
              <c:strCache>
                <c:ptCount val="3"/>
                <c:pt idx="0">
                  <c:v>higher risk ( 2-3 points )</c:v>
                </c:pt>
                <c:pt idx="1">
                  <c:v>intermediary risk ( 1 point )</c:v>
                </c:pt>
                <c:pt idx="2">
                  <c:v>lower risk ( 0 points )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0.67000000000000026</c:v>
                </c:pt>
                <c:pt idx="1">
                  <c:v>0.25</c:v>
                </c:pt>
                <c:pt idx="2">
                  <c:v>8.0000000000000029E-2</c:v>
                </c:pt>
              </c:numCache>
            </c:numRef>
          </c:val>
        </c:ser>
        <c:dLbls>
          <c:showCatName val="1"/>
          <c:showPercent val="1"/>
        </c:dLbls>
        <c:firstSliceAng val="0"/>
        <c:holeSize val="50"/>
      </c:doughnutChart>
      <c:spPr>
        <a:noFill/>
        <a:ln w="25401">
          <a:noFill/>
        </a:ln>
      </c:spPr>
    </c:plotArea>
    <c:plotVisOnly val="1"/>
    <c:dispBlanksAs val="zero"/>
  </c:chart>
  <c:txPr>
    <a:bodyPr/>
    <a:lstStyle/>
    <a:p>
      <a:pPr>
        <a:defRPr sz="1800"/>
      </a:pPr>
      <a:endParaRPr lang="rm-CH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11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3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8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0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5" name="Straight Connector 21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6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Oval 23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Oval 25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Oval 24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22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27264D-79A1-4CBE-A025-3390AD7F96DA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23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24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99BAE7-E9F4-452F-A1FB-A3735B173A1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3927A4-F89C-429C-B64A-BBE165D5C431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B3FD4A-F200-4C2D-B71A-837B86287BC8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85961-B373-4A7F-AC2A-80A2029D235D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D9B08-1989-48D8-AEEB-E492F169C686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rm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0750E0-D5DC-4214-A52B-A55565C0782C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5718DE-CC2B-45BF-ACED-1CBFDA921C35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2C49D2-93BA-4960-8A42-0FE1DD0E18BA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FC24A-92D4-485E-A4A3-AC537716EF2A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183EF-F4AE-45E4-95D1-CDAE09D4390A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C75383-E21C-44BE-841D-DF955A364F22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CF3730-45D6-4BB4-9576-5AFB42ED779D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69DA62-8EE3-4935-B862-480FEC24EAD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C40B30-9AF9-42CD-A30C-D7E1D3C1FDAE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0A7AB1-EA2E-4B30-8A2F-E01F663D9E00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503D0-1E33-4E22-BC41-285EC3C035E6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AD43CF-ED06-4E05-8326-5E0F840EFA1B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A6DF1A-F814-419B-8895-B4F1922B48EA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D6064B-7055-4693-92AB-7071AA21A618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A62B5-0DA1-4C4F-B222-3F5F88C906BB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152CC-C9E2-48B3-BFE6-65B525E1D52E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AF2E716-FAB5-4A37-B292-116186F87328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395FA2E-28ED-4536-8FCB-6C8FD216197F}" type="slidenum">
              <a:rPr lang="rm-CH"/>
              <a:pPr>
                <a:defRPr/>
              </a:pPr>
              <a:t>‹#›</a:t>
            </a:fld>
            <a:endParaRPr lang="rm-CH"/>
          </a:p>
        </p:txBody>
      </p:sp>
      <p:sp>
        <p:nvSpPr>
          <p:cNvPr id="6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m-CH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5E92B5-4FF6-4C37-9B50-CACD4DFD63D8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6CC904-10B1-4D35-8419-C9299421C222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967AAA-69A4-4D09-B311-03A815560505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5616CA-8D8D-4BFF-B1D9-EDD48A8AED0E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rm-C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CCFD40-4EF1-42AA-8D13-77D1225E5492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8BCCF6-B8C9-435E-BBB5-70F3936158DB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9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10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11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Straight Connector 12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4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Straight Connector 15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3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Oval 19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Oval 20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Oval 21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Oval 22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Straight Connector 25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B2E8E7-6FBD-4CEE-AD5F-04C934578D06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21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22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B8985E-6793-43E9-8065-9CA825297A2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DB0D73-40BC-40B4-8E1C-EB90981F1096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22E-BB1B-42A9-9084-A1C1010BC658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23EFF-7AC8-41C5-9502-D42EDCD21DBD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402A67-8CE9-42F4-94D8-A395D5419FB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939D33A-7BE4-49DE-9808-CDCB62DD0523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4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4C0440-31BC-49A8-A8AF-91EF47949554}" type="slidenum">
              <a:rPr lang="rm-CH"/>
              <a:pPr>
                <a:defRPr/>
              </a:pPr>
              <a:t>‹#›</a:t>
            </a:fld>
            <a:endParaRPr lang="rm-CH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BA5A8-81EB-483C-8624-65957399BA75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4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98849-BEB5-4428-B2A5-71785D302E62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6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7" name="Straight Connector 8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8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1" name="Oval 13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2" name="Date Placeholder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A368AB75-F5C9-467F-BB63-7FB75D7B7D75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13" name="Slide Number Placeholder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898BA713-A982-41A7-8006-343FB7420357}" type="slidenum">
              <a:rPr lang="rm-CH"/>
              <a:pPr>
                <a:defRPr/>
              </a:pPr>
              <a:t>‹#›</a:t>
            </a:fld>
            <a:endParaRPr lang="rm-CH"/>
          </a:p>
        </p:txBody>
      </p:sp>
      <p:sp>
        <p:nvSpPr>
          <p:cNvPr id="14" name="Footer Placeholder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Oval 12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8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11" name="Straight Connector 19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94A9900-77B1-4CB4-A81F-B752C4395564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13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A97F76E-D5D7-48D1-A88F-F11BC961A141}" type="slidenum">
              <a:rPr lang="rm-CH"/>
              <a:pPr>
                <a:defRPr/>
              </a:pPr>
              <a:t>‹#›</a:t>
            </a:fld>
            <a:endParaRPr lang="rm-CH"/>
          </a:p>
        </p:txBody>
      </p:sp>
      <p:sp>
        <p:nvSpPr>
          <p:cNvPr id="14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m-C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28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fld id="{2B39F9D9-6EBB-4EFD-B9F7-90280F8C4FB2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</a:defRPr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Oval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</a:defRPr>
            </a:lvl1pPr>
          </a:lstStyle>
          <a:p>
            <a:pPr>
              <a:defRPr/>
            </a:pPr>
            <a:fld id="{38B79037-289E-4040-94A6-69D3971C038B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9" r:id="rId1"/>
    <p:sldLayoutId id="2147483840" r:id="rId2"/>
    <p:sldLayoutId id="2147483841" r:id="rId3"/>
    <p:sldLayoutId id="2147483827" r:id="rId4"/>
    <p:sldLayoutId id="2147483826" r:id="rId5"/>
    <p:sldLayoutId id="2147483842" r:id="rId6"/>
    <p:sldLayoutId id="2147483825" r:id="rId7"/>
    <p:sldLayoutId id="2147483843" r:id="rId8"/>
    <p:sldLayoutId id="2147483844" r:id="rId9"/>
    <p:sldLayoutId id="2147483824" r:id="rId10"/>
    <p:sldLayoutId id="2147483823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entury Schoolbook" pitchFamily="18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0C61AE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AABBDF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AACCE9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rm-CH" smtClean="0"/>
          </a:p>
        </p:txBody>
      </p:sp>
      <p:sp>
        <p:nvSpPr>
          <p:cNvPr id="1331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m-CH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DDFB88-7C23-4D97-9037-9366A3DD8C3D}" type="datetimeFigureOut">
              <a:rPr lang="rm-CH"/>
              <a:pPr>
                <a:defRPr/>
              </a:pPr>
              <a:t>04/04/2011</a:t>
            </a:fld>
            <a:endParaRPr lang="rm-C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m-C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9AA206E-82CC-4816-8C1C-2637C6A9997D}" type="slidenum">
              <a:rPr lang="rm-CH"/>
              <a:pPr>
                <a:defRPr/>
              </a:pPr>
              <a:t>‹#›</a:t>
            </a:fld>
            <a:endParaRPr lang="rm-C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8" r:id="rId1"/>
    <p:sldLayoutId id="2147483837" r:id="rId2"/>
    <p:sldLayoutId id="2147483836" r:id="rId3"/>
    <p:sldLayoutId id="2147483835" r:id="rId4"/>
    <p:sldLayoutId id="2147483834" r:id="rId5"/>
    <p:sldLayoutId id="2147483833" r:id="rId6"/>
    <p:sldLayoutId id="2147483832" r:id="rId7"/>
    <p:sldLayoutId id="2147483831" r:id="rId8"/>
    <p:sldLayoutId id="2147483830" r:id="rId9"/>
    <p:sldLayoutId id="2147483829" r:id="rId10"/>
    <p:sldLayoutId id="2147483828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m-CH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42938"/>
            <a:ext cx="7772400" cy="2643187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m-CH" cap="none" smtClean="0">
                <a:solidFill>
                  <a:schemeClr val="tx1"/>
                </a:solidFill>
              </a:rPr>
              <a:t>CLINICAL  AND  BIOLOGICAL FACTORS  WITH  PROGNOSTIC VALUE  IN  PRIMARY SPLENIC  LYMPHOMA</a:t>
            </a:r>
          </a:p>
        </p:txBody>
      </p:sp>
      <p:sp>
        <p:nvSpPr>
          <p:cNvPr id="25602" name="Subtitle 2"/>
          <p:cNvSpPr>
            <a:spLocks noGrp="1"/>
          </p:cNvSpPr>
          <p:nvPr>
            <p:ph type="subTitle" idx="1"/>
          </p:nvPr>
        </p:nvSpPr>
        <p:spPr>
          <a:xfrm>
            <a:off x="1785938" y="4500563"/>
            <a:ext cx="7000875" cy="2000250"/>
          </a:xfrm>
        </p:spPr>
        <p:txBody>
          <a:bodyPr/>
          <a:lstStyle/>
          <a:p>
            <a:r>
              <a:rPr lang="en-US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  First Author:  Vanga Carmen Adina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                                                               Author:  Hutu Simona 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				       Botoman Maria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				          Muresan Ioana Alexandra 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				              Simon Ionela Anca </a:t>
            </a:r>
          </a:p>
          <a:p>
            <a:r>
              <a:rPr lang="rm-CH" sz="1400" smtClean="0">
                <a:solidFill>
                  <a:schemeClr val="tx1"/>
                </a:solidFill>
                <a:latin typeface="Arial" charset="0"/>
                <a:cs typeface="Arial" charset="0"/>
              </a:rPr>
              <a:t>			      Coordinator:  Dr. Demian Smaranda</a:t>
            </a:r>
          </a:p>
          <a:p>
            <a:endParaRPr lang="rm-CH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m-CH" dirty="0" smtClean="0"/>
              <a:t>Conclusions</a:t>
            </a:r>
            <a:endParaRPr lang="rm-CH" dirty="0"/>
          </a:p>
        </p:txBody>
      </p:sp>
      <p:sp>
        <p:nvSpPr>
          <p:cNvPr id="33794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1928802"/>
            <a:ext cx="7467600" cy="4071957"/>
          </a:xfrm>
        </p:spPr>
        <p:txBody>
          <a:bodyPr/>
          <a:lstStyle/>
          <a:p>
            <a:r>
              <a:rPr lang="en-US" dirty="0" smtClean="0"/>
              <a:t>Primary </a:t>
            </a:r>
            <a:r>
              <a:rPr lang="en-US" dirty="0" err="1" smtClean="0"/>
              <a:t>splenic</a:t>
            </a:r>
            <a:r>
              <a:rPr lang="en-US" dirty="0" smtClean="0"/>
              <a:t> NHL is 5.55% of total NHL</a:t>
            </a:r>
          </a:p>
          <a:p>
            <a:endParaRPr lang="en-US" dirty="0" smtClean="0"/>
          </a:p>
          <a:p>
            <a:r>
              <a:rPr lang="en-US" dirty="0" smtClean="0"/>
              <a:t>most common histological subtype was represented by marginal zone lymphoma of the spleen (MZLS)</a:t>
            </a:r>
          </a:p>
          <a:p>
            <a:endParaRPr lang="en-US" dirty="0" smtClean="0"/>
          </a:p>
          <a:p>
            <a:r>
              <a:rPr lang="en-US" dirty="0" smtClean="0"/>
              <a:t>compared with other types of NHL spleen, MZLS was diagnosed more frequently at a young age and female patients</a:t>
            </a:r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rm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571744"/>
            <a:ext cx="7829576" cy="3902208"/>
          </a:xfrm>
        </p:spPr>
        <p:txBody>
          <a:bodyPr/>
          <a:lstStyle/>
          <a:p>
            <a:endParaRPr lang="en-US" dirty="0" smtClean="0"/>
          </a:p>
          <a:p>
            <a:r>
              <a:rPr lang="rm-CH" dirty="0" smtClean="0"/>
              <a:t>to assess the incidence of clinical prognostic factors in MZLS subgroup were found to differ significantly from the other spleen histology NHL.</a:t>
            </a:r>
            <a:endParaRPr lang="rm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 </a:t>
            </a:r>
            <a:endParaRPr lang="rm-CH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43182"/>
            <a:ext cx="7467600" cy="3830770"/>
          </a:xfrm>
        </p:spPr>
        <p:txBody>
          <a:bodyPr/>
          <a:lstStyle/>
          <a:p>
            <a:r>
              <a:rPr lang="en-US" dirty="0" smtClean="0"/>
              <a:t>careful morphological evaluation, along with </a:t>
            </a:r>
            <a:r>
              <a:rPr lang="en-US" dirty="0" err="1" smtClean="0"/>
              <a:t>immunohistochemical</a:t>
            </a:r>
            <a:r>
              <a:rPr lang="en-US" dirty="0" smtClean="0"/>
              <a:t> and flow </a:t>
            </a:r>
            <a:r>
              <a:rPr lang="en-US" dirty="0" err="1" smtClean="0"/>
              <a:t>cytometric</a:t>
            </a:r>
            <a:r>
              <a:rPr lang="en-US" dirty="0" smtClean="0"/>
              <a:t> study appears as an item of great value in the positive and differential diagnosis</a:t>
            </a:r>
          </a:p>
          <a:p>
            <a:endParaRPr lang="rm-CH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rm-CH" dirty="0"/>
          </a:p>
        </p:txBody>
      </p:sp>
      <p:sp>
        <p:nvSpPr>
          <p:cNvPr id="34818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2643188"/>
            <a:ext cx="7467600" cy="38306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mtClean="0"/>
              <a:t>       </a:t>
            </a:r>
            <a:r>
              <a:rPr lang="en-US" sz="3200" smtClean="0"/>
              <a:t>Thank you for your attention ! </a:t>
            </a:r>
          </a:p>
          <a:p>
            <a:pPr>
              <a:buFont typeface="Wingdings" pitchFamily="2" charset="2"/>
              <a:buNone/>
            </a:pPr>
            <a:endParaRPr lang="rm-CH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m-CH" b="1" cap="none" smtClean="0">
                <a:solidFill>
                  <a:srgbClr val="0B5395"/>
                </a:solidFill>
              </a:rPr>
              <a:t>Backround</a:t>
            </a:r>
            <a:r>
              <a:rPr lang="rm-CH" b="1" cap="none" smtClean="0"/>
              <a:t/>
            </a:r>
            <a:br>
              <a:rPr lang="rm-CH" b="1" cap="none" smtClean="0"/>
            </a:br>
            <a:endParaRPr lang="rm-CH" b="1" cap="none" smtClean="0"/>
          </a:p>
        </p:txBody>
      </p:sp>
      <p:sp>
        <p:nvSpPr>
          <p:cNvPr id="26626" name="Content Placeholder 2"/>
          <p:cNvSpPr>
            <a:spLocks noGrp="1"/>
          </p:cNvSpPr>
          <p:nvPr>
            <p:ph sz="quarter" idx="1"/>
          </p:nvPr>
        </p:nvSpPr>
        <p:spPr>
          <a:xfrm>
            <a:off x="468313" y="1412875"/>
            <a:ext cx="7467600" cy="4873625"/>
          </a:xfrm>
        </p:spPr>
        <p:txBody>
          <a:bodyPr/>
          <a:lstStyle/>
          <a:p>
            <a:r>
              <a:rPr lang="en-US" dirty="0" smtClean="0"/>
              <a:t>Of all the malignant tumors of the spleen, the most common morphological entity is malignant lymphoma, most often with regard to a Non Hodgkin`s Lymphoma (NHL)</a:t>
            </a:r>
          </a:p>
          <a:p>
            <a:endParaRPr lang="en-US" dirty="0" smtClean="0"/>
          </a:p>
          <a:p>
            <a:r>
              <a:rPr lang="en-US" dirty="0" smtClean="0"/>
              <a:t>Tumor invasion of the spleen is usually seen in the evolution of nodal or </a:t>
            </a:r>
            <a:r>
              <a:rPr lang="en-US" dirty="0" err="1" smtClean="0"/>
              <a:t>extranodal</a:t>
            </a:r>
            <a:r>
              <a:rPr lang="en-US" dirty="0" smtClean="0"/>
              <a:t> NHL onset</a:t>
            </a:r>
          </a:p>
          <a:p>
            <a:endParaRPr lang="en-US" dirty="0" smtClean="0"/>
          </a:p>
          <a:p>
            <a:r>
              <a:rPr lang="en-US" dirty="0" smtClean="0"/>
              <a:t>Primary </a:t>
            </a:r>
            <a:r>
              <a:rPr lang="en-US" dirty="0" err="1" smtClean="0"/>
              <a:t>splenic</a:t>
            </a:r>
            <a:r>
              <a:rPr lang="en-US" dirty="0" smtClean="0"/>
              <a:t> lymphoma is approximately 1-2% of NHL</a:t>
            </a:r>
            <a:endParaRPr lang="rm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63" y="357188"/>
            <a:ext cx="7467600" cy="1071562"/>
          </a:xfrm>
        </p:spPr>
        <p:txBody>
          <a:bodyPr wrap="square" lIns="91440" tIns="45720" rIns="91440" bIns="45720" numCol="1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rm-CH" sz="2700" cap="none" smtClean="0"/>
              <a:t/>
            </a:r>
            <a:br>
              <a:rPr lang="rm-CH" sz="2700" cap="none" smtClean="0"/>
            </a:br>
            <a:r>
              <a:rPr lang="rm-CH" cap="none" smtClean="0"/>
              <a:t> </a:t>
            </a:r>
            <a:r>
              <a:rPr lang="rm-CH" b="1" cap="none" smtClean="0"/>
              <a:t>Patients and method</a:t>
            </a:r>
            <a:r>
              <a:rPr lang="rm-CH" cap="none" smtClean="0"/>
              <a:t/>
            </a:r>
            <a:br>
              <a:rPr lang="rm-CH" cap="none" smtClean="0"/>
            </a:br>
            <a:endParaRPr lang="rm-CH" sz="2700" cap="none" smtClean="0"/>
          </a:p>
        </p:txBody>
      </p:sp>
      <p:sp>
        <p:nvSpPr>
          <p:cNvPr id="41987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205288"/>
          </a:xfrm>
        </p:spPr>
        <p:txBody>
          <a:bodyPr/>
          <a:lstStyle/>
          <a:p>
            <a:r>
              <a:rPr lang="en-US" dirty="0" smtClean="0"/>
              <a:t>retrospective cohort study - patients diagnosed, treated and followed in the </a:t>
            </a:r>
            <a:r>
              <a:rPr lang="en-US" dirty="0" err="1" smtClean="0"/>
              <a:t>Ist</a:t>
            </a:r>
            <a:r>
              <a:rPr lang="en-US" dirty="0" smtClean="0"/>
              <a:t> Medical Clinic - Hematology, during 2000-2010</a:t>
            </a:r>
          </a:p>
          <a:p>
            <a:endParaRPr lang="en-US" dirty="0" smtClean="0"/>
          </a:p>
          <a:p>
            <a:r>
              <a:rPr lang="en-US" dirty="0" smtClean="0"/>
              <a:t>the study was referring mainly on Marginal Zone Lymphoma of the Spleen (MZLS)</a:t>
            </a:r>
          </a:p>
          <a:p>
            <a:endParaRPr lang="en-US" dirty="0" smtClean="0"/>
          </a:p>
          <a:p>
            <a:r>
              <a:rPr lang="en-US" dirty="0" smtClean="0"/>
              <a:t>evaluation of the incidence of various potential prognostic and predictive factors (clinical, biological, morphological factors)</a:t>
            </a:r>
            <a:endParaRPr lang="rm-CH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5813"/>
            <a:ext cx="7467600" cy="150018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m-CH" dirty="0" smtClean="0"/>
              <a:t>Results</a:t>
            </a:r>
            <a:br>
              <a:rPr lang="rm-CH" dirty="0" smtClean="0"/>
            </a:br>
            <a:r>
              <a:rPr lang="rm-CH" dirty="0" smtClean="0"/>
              <a:t/>
            </a:r>
            <a:br>
              <a:rPr lang="rm-CH" dirty="0" smtClean="0"/>
            </a:br>
            <a:r>
              <a:rPr lang="en-US" sz="2200" dirty="0" smtClean="0">
                <a:solidFill>
                  <a:schemeClr val="tx1"/>
                </a:solidFill>
              </a:rPr>
              <a:t>Primary </a:t>
            </a:r>
            <a:r>
              <a:rPr lang="en-US" sz="2200" dirty="0" err="1" smtClean="0">
                <a:solidFill>
                  <a:schemeClr val="tx1"/>
                </a:solidFill>
              </a:rPr>
              <a:t>splenic</a:t>
            </a:r>
            <a:r>
              <a:rPr lang="en-US" sz="2200" dirty="0" smtClean="0">
                <a:solidFill>
                  <a:schemeClr val="tx1"/>
                </a:solidFill>
              </a:rPr>
              <a:t> NHL, the distribution of histological subtypes</a:t>
            </a:r>
            <a:r>
              <a:rPr lang="en-US" dirty="0" smtClean="0"/>
              <a:t/>
            </a:r>
            <a:br>
              <a:rPr lang="en-US" dirty="0" smtClean="0"/>
            </a:br>
            <a:endParaRPr lang="rm-C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663575" y="1735138"/>
          <a:ext cx="7312025" cy="47894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smtClean="0"/>
              <a:t>Primary splenic NHL, the distribution by gender</a:t>
            </a:r>
            <a:endParaRPr lang="rm-CH" sz="4000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06400" y="1549400"/>
          <a:ext cx="8331200" cy="46275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57188"/>
            <a:ext cx="7467600" cy="12144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sz="2400" dirty="0" smtClean="0"/>
              <a:t>Primary </a:t>
            </a:r>
            <a:r>
              <a:rPr lang="en-US" sz="2400" dirty="0" err="1" smtClean="0"/>
              <a:t>splenic</a:t>
            </a:r>
            <a:r>
              <a:rPr lang="en-US" sz="2400" dirty="0" smtClean="0"/>
              <a:t> NHL, the distribution by age</a:t>
            </a:r>
            <a:r>
              <a:rPr lang="en-US" dirty="0" smtClean="0"/>
              <a:t/>
            </a:r>
            <a:br>
              <a:rPr lang="en-US" dirty="0" smtClean="0"/>
            </a:br>
            <a:endParaRPr lang="rm-CH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306388" y="1806575"/>
          <a:ext cx="8316912" cy="453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itle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229600" cy="1143008"/>
          </a:xfrm>
        </p:spPr>
        <p:txBody>
          <a:bodyPr/>
          <a:lstStyle/>
          <a:p>
            <a:r>
              <a:rPr lang="en-US" sz="2400" dirty="0" smtClean="0"/>
              <a:t>Clinical and biological parameters with prognostic potential in </a:t>
            </a:r>
            <a:r>
              <a:rPr lang="en-US" sz="2400" dirty="0" err="1" smtClean="0"/>
              <a:t>splenic</a:t>
            </a:r>
            <a:r>
              <a:rPr lang="en-US" sz="2400" dirty="0" smtClean="0"/>
              <a:t> NHL</a:t>
            </a:r>
            <a:endParaRPr lang="rm-CH" sz="2400" dirty="0" smtClean="0"/>
          </a:p>
        </p:txBody>
      </p:sp>
      <p:graphicFrame>
        <p:nvGraphicFramePr>
          <p:cNvPr id="43073" name="Group 65"/>
          <p:cNvGraphicFramePr>
            <a:graphicFrameLocks noGrp="1"/>
          </p:cNvGraphicFramePr>
          <p:nvPr>
            <p:ph idx="4294967295"/>
          </p:nvPr>
        </p:nvGraphicFramePr>
        <p:xfrm>
          <a:off x="500063" y="2000239"/>
          <a:ext cx="8229600" cy="3786214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Parameter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MZLS n(%) (N=12)</a:t>
                      </a:r>
                      <a:endParaRPr kumimoji="0" lang="rm-C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Other histological types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n(%) (N=12)</a:t>
                      </a:r>
                      <a:endParaRPr kumimoji="0" lang="rm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Fisher</a:t>
                      </a:r>
                      <a:r>
                        <a:rPr kumimoji="0" lang="rm-CH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t </a:t>
                      </a: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test (p)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m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Hgb &lt;12 g/dl vs &gt;/= 12g/dl 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10 (83,33)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(16,66)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&lt;0,05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Tr &lt; 150.000/mm3 vs&gt;/=150.000/mm3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(8,33)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0,32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3883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LDH &gt;N vs &lt;/= N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(75,00)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(58,33 )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0,67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Albumin &lt;3,5g/dl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&gt;/=3,5g/dl 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(58,33)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(16,66)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0,09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67957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VSH &gt;50mm/h vs &lt;/=50mm/h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9 (75,00)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7 (58,33)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0,67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 idx="4294967295"/>
          </p:nvPr>
        </p:nvSpPr>
        <p:spPr>
          <a:xfrm>
            <a:off x="457200" y="214290"/>
            <a:ext cx="8229600" cy="1214446"/>
          </a:xfrm>
        </p:spPr>
        <p:txBody>
          <a:bodyPr/>
          <a:lstStyle/>
          <a:p>
            <a:r>
              <a:rPr lang="en-US" sz="2400" dirty="0" smtClean="0"/>
              <a:t>Clinical and biological parameters with prognostic potential in </a:t>
            </a:r>
            <a:r>
              <a:rPr lang="en-US" sz="2400" dirty="0" err="1" smtClean="0"/>
              <a:t>splenic</a:t>
            </a:r>
            <a:r>
              <a:rPr lang="en-US" sz="2400" dirty="0" smtClean="0"/>
              <a:t> NHL</a:t>
            </a:r>
            <a:endParaRPr lang="rm-CH" sz="2400" dirty="0" smtClean="0"/>
          </a:p>
        </p:txBody>
      </p:sp>
      <p:graphicFrame>
        <p:nvGraphicFramePr>
          <p:cNvPr id="44097" name="Group 65"/>
          <p:cNvGraphicFramePr>
            <a:graphicFrameLocks noGrp="1"/>
          </p:cNvGraphicFramePr>
          <p:nvPr>
            <p:ph idx="4294967295"/>
          </p:nvPr>
        </p:nvGraphicFramePr>
        <p:xfrm>
          <a:off x="500034" y="1928801"/>
          <a:ext cx="8229600" cy="3682306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64294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Parameter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MZLS n(%) (N=12)</a:t>
                      </a:r>
                      <a:endParaRPr kumimoji="0" lang="rm-CH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Other histological types </a:t>
                      </a:r>
                      <a:r>
                        <a:rPr kumimoji="0" lang="en-U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n(%) (N=12)</a:t>
                      </a:r>
                      <a:endParaRPr kumimoji="0" lang="rm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Fisher</a:t>
                      </a:r>
                      <a:r>
                        <a:rPr kumimoji="0" lang="rm-CH" sz="1800" b="1" i="1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 t </a:t>
                      </a:r>
                      <a:r>
                        <a:rPr kumimoji="0" lang="rm-CH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latin typeface="Calibri" pitchFamily="34" charset="0"/>
                        </a:rPr>
                        <a:t>test (p)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m-CH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4BACC6"/>
                    </a:solidFill>
                  </a:tcPr>
                </a:tc>
              </a:tr>
              <a:tr h="818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Fibrinogen &gt;N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&lt;/=N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 (50,00)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0,10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67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ECOG &gt;/= 2 vs 0-1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1,00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81828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Age  &gt;/= 60 years vs &lt;60 years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4 (33,33)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6(50,00)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0,68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  <a:tr h="467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Atc HCV + vs -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(16,66)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2 (16,66)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1,00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0E3EA"/>
                    </a:solidFill>
                  </a:tcPr>
                </a:tc>
              </a:tr>
              <a:tr h="46759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Atg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Hbs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+ </a:t>
                      </a:r>
                      <a:r>
                        <a:rPr kumimoji="0" lang="en-US" sz="18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vs</a:t>
                      </a: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 - 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 (8,33)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0</a:t>
                      </a:r>
                      <a:endParaRPr kumimoji="0" lang="rm-CH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</a:rPr>
                        <a:t>1,00</a:t>
                      </a:r>
                      <a:endParaRPr kumimoji="0" lang="rm-CH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9F1F5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5827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2600" dirty="0" err="1" smtClean="0"/>
              <a:t>Mzls</a:t>
            </a:r>
            <a:r>
              <a:rPr lang="en-US" sz="2600" dirty="0" smtClean="0"/>
              <a:t> prognosis </a:t>
            </a:r>
            <a:r>
              <a:rPr lang="en-US" sz="2600" dirty="0" smtClean="0"/>
              <a:t>stratification by prognostic index proposed by </a:t>
            </a:r>
            <a:r>
              <a:rPr lang="en-US" sz="2600" dirty="0" err="1" smtClean="0"/>
              <a:t>integruppo</a:t>
            </a:r>
            <a:r>
              <a:rPr lang="en-US" sz="2600" dirty="0" smtClean="0"/>
              <a:t> </a:t>
            </a:r>
            <a:r>
              <a:rPr lang="en-US" sz="2600" dirty="0" err="1" smtClean="0"/>
              <a:t>italiano</a:t>
            </a:r>
            <a:r>
              <a:rPr lang="en-US" sz="2600" dirty="0" smtClean="0"/>
              <a:t> </a:t>
            </a:r>
            <a:r>
              <a:rPr lang="en-US" sz="2600" dirty="0" err="1" smtClean="0"/>
              <a:t>limfomi</a:t>
            </a:r>
            <a:r>
              <a:rPr lang="en-US" sz="2600" dirty="0" smtClean="0"/>
              <a:t> – </a:t>
            </a:r>
            <a:r>
              <a:rPr lang="en-US" sz="2600" dirty="0" err="1" smtClean="0"/>
              <a:t>iil</a:t>
            </a:r>
            <a:r>
              <a:rPr lang="en-US" sz="2600" dirty="0" smtClean="0"/>
              <a:t> </a:t>
            </a:r>
            <a:endParaRPr lang="rm-CH" sz="26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</p:nvPr>
        </p:nvGraphicFramePr>
        <p:xfrm>
          <a:off x="500034" y="2071678"/>
          <a:ext cx="8145463" cy="4432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3215</TotalTime>
  <Words>515</Words>
  <Application>Microsoft Office PowerPoint</Application>
  <PresentationFormat>On-screen Show (4:3)</PresentationFormat>
  <Paragraphs>97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Oriel</vt:lpstr>
      <vt:lpstr>Office Theme</vt:lpstr>
      <vt:lpstr>CLINICAL  AND  BIOLOGICAL FACTORS  WITH  PROGNOSTIC VALUE  IN  PRIMARY SPLENIC  LYMPHOMA</vt:lpstr>
      <vt:lpstr>Backround </vt:lpstr>
      <vt:lpstr>  Patients and method </vt:lpstr>
      <vt:lpstr>Results  Primary splenic NHL, the distribution of histological subtypes </vt:lpstr>
      <vt:lpstr>Primary splenic NHL, the distribution by gender</vt:lpstr>
      <vt:lpstr>Primary splenic NHL, the distribution by age </vt:lpstr>
      <vt:lpstr>Clinical and biological parameters with prognostic potential in splenic NHL</vt:lpstr>
      <vt:lpstr>Clinical and biological parameters with prognostic potential in splenic NHL</vt:lpstr>
      <vt:lpstr>Mzls prognosis stratification by prognostic index proposed by integruppo italiano limfomi – iil </vt:lpstr>
      <vt:lpstr>Conclusions</vt:lpstr>
      <vt:lpstr>Conclusions </vt:lpstr>
      <vt:lpstr>Conclusions </vt:lpstr>
      <vt:lpstr>Slide 13</vt:lpstr>
    </vt:vector>
  </TitlesOfParts>
  <Company>Vanga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AND BIOLOGICAL FACTORS WITH PROGNOSTIC VALUE IN SPLENIC LYMPHOMA</dc:title>
  <dc:creator>Adina</dc:creator>
  <cp:lastModifiedBy>Adina</cp:lastModifiedBy>
  <cp:revision>48</cp:revision>
  <dcterms:created xsi:type="dcterms:W3CDTF">2011-04-01T15:38:03Z</dcterms:created>
  <dcterms:modified xsi:type="dcterms:W3CDTF">2011-04-04T12:55:48Z</dcterms:modified>
</cp:coreProperties>
</file>