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71" r:id="rId7"/>
    <p:sldId id="27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691"/>
    <a:srgbClr val="B8D2DE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style val="4"/>
  <c:chart>
    <c:view3D>
      <c:rotX val="30"/>
      <c:perspective val="30"/>
    </c:view3D>
    <c:plotArea>
      <c:layout/>
      <c:pie3DChart>
        <c:varyColors val="1"/>
        <c:ser>
          <c:idx val="0"/>
          <c:order val="0"/>
          <c:val>
            <c:numRef>
              <c:f>Sheet1!$A$1:$A$2</c:f>
              <c:numCache>
                <c:formatCode>0%</c:formatCode>
                <c:ptCount val="2"/>
                <c:pt idx="0">
                  <c:v>0.2</c:v>
                </c:pt>
                <c:pt idx="1">
                  <c:v>0.60000000000000064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o-RO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0.08108</cdr:x>
      <cdr:y>0.66667</cdr:y>
    </cdr:from>
    <cdr:to>
      <cdr:x>0.25268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o-RO" sz="2400" dirty="0" smtClean="0"/>
            <a:t>75% F</a:t>
          </a:r>
          <a:endParaRPr lang="ro-RO" sz="2400" dirty="0"/>
        </a:p>
      </cdr:txBody>
    </cdr:sp>
  </cdr:relSizeAnchor>
  <cdr:relSizeAnchor xmlns:cdr="http://schemas.openxmlformats.org/drawingml/2006/chartDrawing">
    <cdr:from>
      <cdr:x>0.55769</cdr:x>
      <cdr:y>0.06043</cdr:y>
    </cdr:from>
    <cdr:to>
      <cdr:x>0.92308</cdr:x>
      <cdr:y>0.25415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088232" y="144016"/>
          <a:ext cx="136815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o-RO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r>
            <a:rPr lang="ro-RO" sz="2400" dirty="0" smtClean="0"/>
            <a:t>25% M</a:t>
          </a:r>
          <a:endParaRPr lang="ro-RO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427D-3973-4514-AEE3-A5754997CF65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9FCD-55BA-451E-A563-A11A1FD769B6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9FCD-55BA-451E-A563-A11A1FD769B6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7A5D31-DBD1-4CB8-9583-F88DC6FE2D2D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4DB0CC-4D97-4324-BF54-C008D1CEC875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7632848" cy="888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FIRST AUTHOR:  Gînga Maria Alexandra</a:t>
            </a:r>
          </a:p>
          <a:p>
            <a:pPr algn="l"/>
            <a:endParaRPr lang="ro-RO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COORDONATOR:  Șef lucrări </a:t>
            </a:r>
            <a:r>
              <a:rPr lang="ro-RO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Dr. psih.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Pașca </a:t>
            </a:r>
            <a:r>
              <a:rPr lang="ro-RO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Maria </a:t>
            </a:r>
            <a:r>
              <a:rPr lang="ro-RO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Dorina</a:t>
            </a:r>
            <a:endParaRPr lang="ro-RO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U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51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196752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o-RO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 Extra Bold" pitchFamily="18" charset="0"/>
              </a:rPr>
              <a:t>AESTHETICS - FAD </a:t>
            </a:r>
            <a:r>
              <a:rPr lang="ro-RO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 Extra Bold" pitchFamily="18" charset="0"/>
              </a:rPr>
              <a:t>OR </a:t>
            </a:r>
            <a:r>
              <a:rPr lang="ro-RO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 Extra Bold" pitchFamily="18" charset="0"/>
              </a:rPr>
              <a:t>NEED?</a:t>
            </a:r>
            <a:endParaRPr lang="ro-RO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 Extra Bold" pitchFamily="18" charset="0"/>
            </a:endParaRPr>
          </a:p>
        </p:txBody>
      </p:sp>
      <p:pic>
        <p:nvPicPr>
          <p:cNvPr id="4098" name="Picture 2" descr="C:\Users\Lepi\Desktop\megan-fox-before-after-surgery-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4834508" cy="240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>
              <a:buNone/>
            </a:pPr>
            <a:endParaRPr lang="ro-RO" sz="2400" dirty="0" smtClean="0">
              <a:latin typeface="Arial Rounded MT Bold" pitchFamily="34" charset="0"/>
            </a:endParaRPr>
          </a:p>
          <a:p>
            <a:endParaRPr lang="ro-RO" sz="1600" dirty="0" smtClean="0"/>
          </a:p>
          <a:p>
            <a:endParaRPr lang="ro-RO" dirty="0"/>
          </a:p>
        </p:txBody>
      </p:sp>
      <p:sp>
        <p:nvSpPr>
          <p:cNvPr id="6" name="Rectangle 5"/>
          <p:cNvSpPr/>
          <p:nvPr/>
        </p:nvSpPr>
        <p:spPr>
          <a:xfrm>
            <a:off x="4788024" y="3573016"/>
            <a:ext cx="4355976" cy="3284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4788024" y="0"/>
            <a:ext cx="4355976" cy="3573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0" y="3573016"/>
            <a:ext cx="4788024" cy="3284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788024" cy="3573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di\ALEX\istock-young-girl-thinking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126"/>
            <a:ext cx="9144000" cy="689012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76464"/>
          </a:xfrm>
        </p:spPr>
        <p:txBody>
          <a:bodyPr>
            <a:normAutofit/>
          </a:bodyPr>
          <a:lstStyle/>
          <a:p>
            <a:endParaRPr lang="ro-RO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After the interpretation of the answers given in the questionnaires, we noticed that there is a difference of opinion regarding the meaning of fad and need. </a:t>
            </a:r>
          </a:p>
          <a:p>
            <a:endParaRPr lang="ro-RO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Most of the people agreed upon the fact that they would only accept a surgical procedure if they suffered from morphological disorder.</a:t>
            </a:r>
          </a:p>
          <a:p>
            <a:endParaRPr lang="ro-RO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Only a few of the people asked would consider taking the risks of a procedure to be more fashionable.</a:t>
            </a:r>
            <a:endParaRPr lang="ro-RO" sz="22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ro-RO" dirty="0" smtClean="0"/>
              <a:t>RESULTS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di\ALEX\the-phantom-of-the-op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-it is important to make the involved person accountable for the surgical intervention</a:t>
            </a:r>
          </a:p>
          <a:p>
            <a:endParaRPr lang="ro-RO" sz="22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-to raise awareness of the psycho-social impact of the procedure on one’s personality</a:t>
            </a:r>
          </a:p>
          <a:p>
            <a:endParaRPr lang="ro-RO" sz="22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-the implication of the bio-psycho-social factors in the resizement </a:t>
            </a:r>
            <a:r>
              <a:rPr lang="ro-RO" sz="2200" smtClean="0">
                <a:solidFill>
                  <a:srgbClr val="C00000"/>
                </a:solidFill>
                <a:latin typeface="Arial Rounded MT Bold" pitchFamily="34" charset="0"/>
              </a:rPr>
              <a:t>of the concept </a:t>
            </a:r>
            <a:r>
              <a:rPr lang="ro-RO" sz="2200" dirty="0" smtClean="0">
                <a:solidFill>
                  <a:srgbClr val="C00000"/>
                </a:solidFill>
                <a:latin typeface="Arial Rounded MT Bold" pitchFamily="34" charset="0"/>
              </a:rPr>
              <a:t>of ‘aesthetics’ regarding fad or need.</a:t>
            </a:r>
          </a:p>
          <a:p>
            <a:endParaRPr lang="ro-RO" sz="1800" dirty="0" smtClean="0"/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C00000"/>
                </a:solidFill>
              </a:rPr>
              <a:t>CONCLUSION</a:t>
            </a:r>
            <a:endParaRPr lang="ro-R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Adi\ALEX\plastic surg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933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b="1" dirty="0" smtClean="0"/>
              <a:t>Horga C.,Pacurar M.,Markovicz E.(2008) Dentogenia si estetica faciala</a:t>
            </a:r>
          </a:p>
          <a:p>
            <a:r>
              <a:rPr lang="ro-RO" sz="2400" b="1" dirty="0" smtClean="0"/>
              <a:t>Pasca M. D.(2007) Consilierea psihologica in mediul universitar,Ed.University Press,Tg.Mures</a:t>
            </a:r>
          </a:p>
          <a:p>
            <a:r>
              <a:rPr lang="ro-RO" sz="2400" b="1" dirty="0" smtClean="0"/>
              <a:t>Pasca M.D.(2008) Povestea terapeutica,Ed.V&amp;I Integral Buc.</a:t>
            </a:r>
          </a:p>
          <a:p>
            <a:endParaRPr lang="ro-RO" sz="2200" dirty="0"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o-RO" dirty="0" smtClean="0"/>
              <a:t>BIBLIOGRAPHY</a:t>
            </a:r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869160"/>
            <a:ext cx="5355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/>
              <a:t>http://abstract.desktopnexus.com</a:t>
            </a:r>
          </a:p>
          <a:p>
            <a:r>
              <a:rPr lang="ro-RO" sz="2400" dirty="0" smtClean="0"/>
              <a:t>www.plasticsurgerymarketing.com</a:t>
            </a:r>
          </a:p>
          <a:p>
            <a:r>
              <a:rPr lang="ro-RO" sz="2400" dirty="0" smtClean="0"/>
              <a:t>pink-mania.info</a:t>
            </a:r>
          </a:p>
          <a:p>
            <a:endParaRPr lang="ro-R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di\ALEX\plastic-surgery-marketing-55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23"/>
            <a:ext cx="9144000" cy="689532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3284984"/>
            <a:ext cx="6624736" cy="1143000"/>
          </a:xfrm>
        </p:spPr>
        <p:txBody>
          <a:bodyPr>
            <a:noAutofit/>
          </a:bodyPr>
          <a:lstStyle/>
          <a:p>
            <a:r>
              <a:rPr lang="ro-RO" sz="6600" dirty="0" smtClean="0">
                <a:solidFill>
                  <a:schemeClr val="tx1"/>
                </a:solidFill>
                <a:latin typeface="Algerian" pitchFamily="82" charset="0"/>
              </a:rPr>
              <a:t>THANK YOU!</a:t>
            </a:r>
            <a:endParaRPr lang="ro-RO" sz="66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Adi\ALEX\Dreamlike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964488" cy="5376672"/>
          </a:xfrm>
        </p:spPr>
        <p:txBody>
          <a:bodyPr>
            <a:normAutofit fontScale="55000" lnSpcReduction="20000"/>
          </a:bodyPr>
          <a:lstStyle/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Dento-facial aesthetics has developed during the last few years, being in strong correlation with the need of feeling ourselves attractive, young, active participants of the society. </a:t>
            </a:r>
          </a:p>
          <a:p>
            <a:endParaRPr lang="ro-RO" sz="33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The concept of ‘</a:t>
            </a:r>
            <a:r>
              <a:rPr lang="ro-RO" sz="3300" i="1" dirty="0" smtClean="0">
                <a:solidFill>
                  <a:schemeClr val="bg1"/>
                </a:solidFill>
                <a:latin typeface="Arial Rounded MT Bold" pitchFamily="34" charset="0"/>
              </a:rPr>
              <a:t>beauty</a:t>
            </a:r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’ has varied according to the epochs and culture: until the 19th century, beauty was based on the simetry of mathematically calculated forms, such as: The Fibonacci Number, The Gold Proportion. </a:t>
            </a:r>
          </a:p>
          <a:p>
            <a:endParaRPr lang="ro-RO" sz="33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In comparison, the 21st century has focused on the stereotypes of the mass-media, being caracterized by the search for ‘</a:t>
            </a:r>
            <a:r>
              <a:rPr lang="ro-RO" sz="3300" i="1" dirty="0" smtClean="0">
                <a:solidFill>
                  <a:schemeClr val="bg1"/>
                </a:solidFill>
                <a:latin typeface="Arial Rounded MT Bold" pitchFamily="34" charset="0"/>
              </a:rPr>
              <a:t>interesting</a:t>
            </a:r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’ beauty.</a:t>
            </a:r>
          </a:p>
          <a:p>
            <a:endParaRPr lang="ro-RO" sz="33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The elements of an aesthetic composition are charactized by asymmetry, but it must offer balance and harmony, creating the delusion of beauty , the proportion between different  elements of the face. </a:t>
            </a:r>
          </a:p>
          <a:p>
            <a:endParaRPr lang="ro-RO" sz="33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3300" dirty="0" smtClean="0">
                <a:solidFill>
                  <a:schemeClr val="bg1"/>
                </a:solidFill>
                <a:latin typeface="Arial Rounded MT Bold" pitchFamily="34" charset="0"/>
              </a:rPr>
              <a:t>All these greatly influence the human mind when it comes to beauty.</a:t>
            </a:r>
          </a:p>
          <a:p>
            <a:endParaRPr lang="ro-RO" sz="2200" dirty="0" smtClean="0">
              <a:latin typeface="Arial Rounded MT Bold" pitchFamily="34" charset="0"/>
            </a:endParaRPr>
          </a:p>
          <a:p>
            <a:endParaRPr lang="ro-RO" sz="1400" dirty="0" smtClean="0"/>
          </a:p>
          <a:p>
            <a:pPr>
              <a:buNone/>
            </a:pP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FFFF66"/>
                </a:solidFill>
              </a:rPr>
              <a:t>MOTIVATION</a:t>
            </a:r>
            <a:endParaRPr lang="ro-RO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di\ALEX\129115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58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dirty="0" smtClean="0">
                <a:latin typeface="Arial Rounded MT Bold" pitchFamily="34" charset="0"/>
              </a:rPr>
              <a:t>Our main purpose is to show if the surgical procedure regarding dento-facial aesthetics is a fad or need, starting with premise that beauty is subjective, it depends on human perception.</a:t>
            </a:r>
          </a:p>
          <a:p>
            <a:endParaRPr lang="ro-RO" sz="2200" dirty="0" smtClean="0">
              <a:latin typeface="Arial Rounded MT Bold" pitchFamily="34" charset="0"/>
            </a:endParaRPr>
          </a:p>
          <a:p>
            <a:r>
              <a:rPr lang="ro-RO" sz="2200" dirty="0" smtClean="0">
                <a:latin typeface="Arial Rounded MT Bold" pitchFamily="34" charset="0"/>
              </a:rPr>
              <a:t>What we see is determined by what we espect to see, by preconceptions and prejudice.</a:t>
            </a:r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THE AIM OF THE STUDY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Adi\ALEX\55743-1280x800-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1.to make a difference between fad and need, concerning surgical interventions</a:t>
            </a:r>
          </a:p>
          <a:p>
            <a:endParaRPr lang="ro-RO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2.to know the positive, or especially the negative aspects implied by a surgical procedure</a:t>
            </a:r>
          </a:p>
          <a:p>
            <a:endParaRPr lang="ro-RO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3.to take the risk of a physical change with all the psyche-social implications of it, thus preventing some kind of attitude and behavioral disorders</a:t>
            </a:r>
          </a:p>
          <a:p>
            <a:endParaRPr lang="ro-RO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4.to demonstrate the need of an aesthetic intervention in case of an accident or morphofunctional disorder</a:t>
            </a:r>
          </a:p>
          <a:p>
            <a:endParaRPr lang="ro-RO" sz="2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ro-RO" sz="2600" dirty="0" smtClean="0">
                <a:solidFill>
                  <a:schemeClr val="bg1"/>
                </a:solidFill>
                <a:latin typeface="Arial Rounded MT Bold" pitchFamily="34" charset="0"/>
              </a:rPr>
              <a:t>5.to outline the aesthetic of beauty as an element of moral integrity and not as a way of being part of the community</a:t>
            </a:r>
          </a:p>
          <a:p>
            <a:endParaRPr lang="ro-RO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o-RO" dirty="0" smtClean="0">
                <a:solidFill>
                  <a:srgbClr val="FFFF00"/>
                </a:solidFill>
              </a:rPr>
              <a:t>OBJECTIVES</a:t>
            </a:r>
            <a:endParaRPr lang="ro-RO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Lepi\Desktop\people_1009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>
              <a:buNone/>
            </a:pPr>
            <a:endParaRPr lang="ro-RO" sz="2000" dirty="0" smtClean="0">
              <a:latin typeface="Arial Rounded MT Bold" pitchFamily="34" charset="0"/>
            </a:endParaRPr>
          </a:p>
          <a:p>
            <a:r>
              <a:rPr lang="ro-RO" sz="2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Questionnaire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= a series of questions asked in a certain way in order to make an investigation</a:t>
            </a:r>
          </a:p>
          <a:p>
            <a:r>
              <a:rPr lang="ro-RO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Observation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= the procedure of scientific knowledge that consists of methodically and knowingly contemplate a process</a:t>
            </a:r>
          </a:p>
          <a:p>
            <a:endParaRPr lang="ro-R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endParaRPr lang="ro-R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endParaRPr lang="ro-R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Those questioned were in number of 80 people, 20 male and 60 female, aged between 20-30 years,  with different social and educational status.</a:t>
            </a:r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MATERIALS AND METHODS</a:t>
            </a:r>
            <a:endParaRPr lang="ro-RO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004048" y="4581128"/>
          <a:ext cx="3672408" cy="180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62373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80 people-60 female</a:t>
            </a:r>
          </a:p>
          <a:p>
            <a:r>
              <a:rPr lang="ro-RO" dirty="0" smtClean="0"/>
              <a:t>	   -20 male</a:t>
            </a:r>
            <a:endParaRPr lang="ro-RO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95536" y="256490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SAMPLING CRITERIA</a:t>
            </a:r>
            <a:endParaRPr kumimoji="0" lang="ro-RO" sz="4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8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ro-RO" sz="2000" b="1" dirty="0" smtClean="0"/>
              <a:t>1. Do you believe in ideal beauty?</a:t>
            </a:r>
          </a:p>
          <a:p>
            <a:pPr>
              <a:buNone/>
            </a:pPr>
            <a:r>
              <a:rPr lang="ro-RO" sz="2000" dirty="0" smtClean="0"/>
              <a:t>	 ⃝ </a:t>
            </a:r>
            <a:r>
              <a:rPr lang="ro-RO" sz="1800" dirty="0" smtClean="0"/>
              <a:t>YES            ⃝ NO     	 ⃝I DO NOT KNOW          ⃝ I DO NOT CARE</a:t>
            </a:r>
          </a:p>
          <a:p>
            <a:endParaRPr lang="ro-RO" sz="1800" dirty="0" smtClean="0"/>
          </a:p>
          <a:p>
            <a:r>
              <a:rPr lang="ro-RO" sz="1800" b="1" dirty="0" smtClean="0"/>
              <a:t>2.Do you think that ideal beauty can be categorized in certain parametres, can be calculated, measured? </a:t>
            </a:r>
          </a:p>
          <a:p>
            <a:pPr>
              <a:buNone/>
            </a:pPr>
            <a:r>
              <a:rPr lang="ro-RO" sz="2000" dirty="0" smtClean="0"/>
              <a:t>	 ⃝ </a:t>
            </a:r>
            <a:r>
              <a:rPr lang="ro-RO" sz="1800" dirty="0" smtClean="0"/>
              <a:t>YES            ⃝ NO     	 ⃝I DO NOT KNOW          ⃝ I DO NOT CARE</a:t>
            </a:r>
          </a:p>
          <a:p>
            <a:endParaRPr lang="ro-RO" sz="1800" dirty="0" smtClean="0"/>
          </a:p>
          <a:p>
            <a:r>
              <a:rPr lang="ro-RO" sz="1800" b="1" dirty="0" smtClean="0"/>
              <a:t>3. Is it important for you to look good?</a:t>
            </a:r>
          </a:p>
          <a:p>
            <a:pPr>
              <a:buNone/>
            </a:pPr>
            <a:r>
              <a:rPr lang="ro-RO" sz="2000" dirty="0" smtClean="0"/>
              <a:t>	 ⃝ </a:t>
            </a:r>
            <a:r>
              <a:rPr lang="ro-RO" sz="1800" dirty="0" smtClean="0"/>
              <a:t>YES            ⃝ NO     	 ⃝I DO NOT KNOW          ⃝ I DO NOT CARE</a:t>
            </a:r>
          </a:p>
          <a:p>
            <a:r>
              <a:rPr lang="ro-RO" sz="1800" dirty="0" smtClean="0"/>
              <a:t>If so, what kind of sacrifices would you willingly make?(motivate it):</a:t>
            </a:r>
          </a:p>
          <a:p>
            <a:endParaRPr lang="ro-RO" sz="1800" dirty="0" smtClean="0"/>
          </a:p>
          <a:p>
            <a:r>
              <a:rPr lang="ro-RO" sz="1800" b="1" dirty="0" smtClean="0"/>
              <a:t>4. Would you accept a surgical procedure?</a:t>
            </a:r>
          </a:p>
          <a:p>
            <a:pPr>
              <a:buNone/>
            </a:pPr>
            <a:r>
              <a:rPr lang="ro-RO" sz="2000" dirty="0" smtClean="0"/>
              <a:t>	 ⃝ </a:t>
            </a:r>
            <a:r>
              <a:rPr lang="ro-RO" sz="1800" dirty="0" smtClean="0"/>
              <a:t>YES            ⃝ NO     	 ⃝I DO NOT KNOW          ⃝ I DO NOT CARE</a:t>
            </a:r>
          </a:p>
          <a:p>
            <a:r>
              <a:rPr lang="ro-RO" sz="1800" dirty="0" smtClean="0"/>
              <a:t>If so, why? (motivate it):</a:t>
            </a:r>
          </a:p>
          <a:p>
            <a:endParaRPr lang="ro-RO" sz="1800" dirty="0" smtClean="0"/>
          </a:p>
          <a:p>
            <a:r>
              <a:rPr lang="ro-RO" sz="1800" b="1" dirty="0" smtClean="0"/>
              <a:t>5.What kind of benefits would the new look bring?</a:t>
            </a:r>
            <a:endParaRPr lang="ro-RO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157592" cy="1143000"/>
          </a:xfrm>
        </p:spPr>
        <p:txBody>
          <a:bodyPr/>
          <a:lstStyle/>
          <a:p>
            <a:r>
              <a:rPr lang="ro-RO" dirty="0" smtClean="0"/>
              <a:t>QUESTIONNAIRE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C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805264"/>
          </a:xfrm>
        </p:spPr>
        <p:txBody>
          <a:bodyPr>
            <a:normAutofit fontScale="92500" lnSpcReduction="20000"/>
          </a:bodyPr>
          <a:lstStyle/>
          <a:p>
            <a:r>
              <a:rPr lang="ro-RO" sz="2000" b="1" dirty="0" smtClean="0"/>
              <a:t>6.Are you ready to face  a failure or a painful treatment caused by the complications that may occur?</a:t>
            </a:r>
          </a:p>
          <a:p>
            <a:pPr>
              <a:buNone/>
            </a:pPr>
            <a:r>
              <a:rPr lang="ro-RO" sz="1800" dirty="0" smtClean="0"/>
              <a:t>	 ⃝ YES            ⃝ NO     	 ⃝I DO NOT KNOW          ⃝ I DO NOT CARE</a:t>
            </a:r>
          </a:p>
          <a:p>
            <a:endParaRPr lang="ro-RO" sz="1800" dirty="0" smtClean="0"/>
          </a:p>
          <a:p>
            <a:r>
              <a:rPr lang="ro-RO" sz="2000" b="1" dirty="0" smtClean="0"/>
              <a:t>7. In what situation do you think that a surgical procedure is a fad? (give arguments):</a:t>
            </a:r>
          </a:p>
          <a:p>
            <a:pPr>
              <a:buNone/>
            </a:pPr>
            <a:endParaRPr lang="ro-RO" sz="2000" b="1" dirty="0" smtClean="0"/>
          </a:p>
          <a:p>
            <a:r>
              <a:rPr lang="ro-RO" sz="2000" b="1" dirty="0" smtClean="0"/>
              <a:t>8. If in case of a disease or an accident , you needed a surgical procedure, would you accept it no matter what kind of risks it may imply?</a:t>
            </a:r>
          </a:p>
          <a:p>
            <a:pPr>
              <a:buNone/>
            </a:pPr>
            <a:r>
              <a:rPr lang="ro-RO" sz="1800" dirty="0" smtClean="0"/>
              <a:t>	 ⃝ YES            ⃝ NO     	 ⃝I DO NOT KNOW          ⃝ I DO NOT CARE</a:t>
            </a:r>
          </a:p>
          <a:p>
            <a:endParaRPr lang="ro-RO" sz="2000" b="1" dirty="0" smtClean="0"/>
          </a:p>
          <a:p>
            <a:r>
              <a:rPr lang="ro-RO" sz="2000" b="1" dirty="0" smtClean="0"/>
              <a:t>9. If the surgical procedure put your health in danger, would you accept to do it only for aesthetical reasons?</a:t>
            </a:r>
          </a:p>
          <a:p>
            <a:pPr>
              <a:buNone/>
            </a:pPr>
            <a:r>
              <a:rPr lang="ro-RO" sz="2000" dirty="0" smtClean="0"/>
              <a:t>	 ⃝ YES            ⃝ NO     	 ⃝I DO NOT KNOW          ⃝ I DO NOT CARE</a:t>
            </a:r>
          </a:p>
          <a:p>
            <a:endParaRPr lang="ro-RO" sz="2000" b="1" dirty="0" smtClean="0"/>
          </a:p>
          <a:p>
            <a:r>
              <a:rPr lang="ro-RO" sz="2000" b="1" dirty="0" smtClean="0"/>
              <a:t>10. If in case of a disease you had to make a traumatizing/mutilating surgical intervention, , would you accept to do it to the detriment of beauty?</a:t>
            </a:r>
          </a:p>
          <a:p>
            <a:pPr>
              <a:buNone/>
            </a:pPr>
            <a:r>
              <a:rPr lang="ro-RO" sz="2000" dirty="0" smtClean="0"/>
              <a:t>	 ⃝ YES            ⃝ NO     	 ⃝I DO NOT KNOW          ⃝ I DO NOT CARE</a:t>
            </a:r>
          </a:p>
          <a:p>
            <a:endParaRPr lang="ro-RO" sz="2000" b="1" dirty="0" smtClean="0"/>
          </a:p>
          <a:p>
            <a:endParaRPr lang="ro-RO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o-RO" dirty="0" smtClean="0"/>
              <a:t>QUESTIONNAIRE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di\ALEX\q 1 2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 sz="1600" dirty="0" smtClean="0"/>
          </a:p>
          <a:p>
            <a:endParaRPr lang="ro-RO" sz="1600" dirty="0" smtClean="0"/>
          </a:p>
          <a:p>
            <a:pPr>
              <a:buNone/>
            </a:pPr>
            <a:endParaRPr lang="ro-RO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95936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3995936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3995936" y="0"/>
            <a:ext cx="5148064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THE INTERPRETATION OF THE QUESTIONNAIRE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Adi\ALEX\q 4, 5,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0"/>
            <a:ext cx="4499992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4499992" y="0"/>
            <a:ext cx="4644008" cy="3501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Rectangle 14"/>
          <p:cNvSpPr/>
          <p:nvPr/>
        </p:nvSpPr>
        <p:spPr>
          <a:xfrm>
            <a:off x="4499992" y="3501008"/>
            <a:ext cx="4644008" cy="3356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604</TotalTime>
  <Words>596</Words>
  <Application>Microsoft Office PowerPoint</Application>
  <PresentationFormat>On-screen Show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MOTIVATION</vt:lpstr>
      <vt:lpstr>THE AIM OF THE STUDY</vt:lpstr>
      <vt:lpstr>OBJECTIVES</vt:lpstr>
      <vt:lpstr>MATERIALS AND METHODS</vt:lpstr>
      <vt:lpstr>QUESTIONNAIRE</vt:lpstr>
      <vt:lpstr>QUESTIONNAIRE</vt:lpstr>
      <vt:lpstr>Slide 8</vt:lpstr>
      <vt:lpstr>Slide 9</vt:lpstr>
      <vt:lpstr>Slide 10</vt:lpstr>
      <vt:lpstr>RESULTS</vt:lpstr>
      <vt:lpstr>CONCLUSION</vt:lpstr>
      <vt:lpstr>BIBLIOGRAPHY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Lepi</dc:creator>
  <cp:lastModifiedBy>Lepi</cp:lastModifiedBy>
  <cp:revision>132</cp:revision>
  <dcterms:created xsi:type="dcterms:W3CDTF">2011-03-28T16:21:13Z</dcterms:created>
  <dcterms:modified xsi:type="dcterms:W3CDTF">2011-04-04T12:42:53Z</dcterms:modified>
</cp:coreProperties>
</file>