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theme/themeOverride7.xml" ContentType="application/vnd.openxmlformats-officedocument.themeOverride+xml"/>
  <Override PartName="/ppt/theme/themeOverride12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theme/themeOverride10.xml" ContentType="application/vnd.openxmlformats-officedocument.themeOverr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Override PartName="/ppt/theme/themeOverride3.xml" ContentType="application/vnd.openxmlformats-officedocument.themeOverride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theme/themeOverride15.xml" ContentType="application/vnd.openxmlformats-officedocument.themeOverr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theme/themeOverride13.xml" ContentType="application/vnd.openxmlformats-officedocument.themeOverr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Default Extension="png" ContentType="image/png"/>
  <Override PartName="/ppt/notesSlides/notesSlide1.xml" ContentType="application/vnd.openxmlformats-officedocument.presentationml.notesSlide+xml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slideLayouts/slideLayout16.xml" ContentType="application/vnd.openxmlformats-officedocument.presentationml.slideLayout+xml"/>
  <Override PartName="/ppt/theme/themeOverride4.xml" ContentType="application/vnd.openxmlformats-officedocument.themeOverride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ppt/theme/themeOverride2.xml" ContentType="application/vnd.openxmlformats-officedocument.themeOverride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theme/themeOverride9.xml" ContentType="application/vnd.openxmlformats-officedocument.themeOverride+xml"/>
  <Override PartName="/ppt/theme/themeOverride14.xml" ContentType="application/vnd.openxmlformats-officedocument.themeOverr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7"/>
  </p:notesMasterIdLst>
  <p:sldIdLst>
    <p:sldId id="256" r:id="rId3"/>
    <p:sldId id="257" r:id="rId4"/>
    <p:sldId id="260" r:id="rId5"/>
    <p:sldId id="261" r:id="rId6"/>
    <p:sldId id="263" r:id="rId7"/>
    <p:sldId id="271" r:id="rId8"/>
    <p:sldId id="265" r:id="rId9"/>
    <p:sldId id="266" r:id="rId10"/>
    <p:sldId id="267" r:id="rId11"/>
    <p:sldId id="258" r:id="rId12"/>
    <p:sldId id="268" r:id="rId13"/>
    <p:sldId id="269" r:id="rId14"/>
    <p:sldId id="270" r:id="rId15"/>
    <p:sldId id="259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0"/>
    <p:restoredTop sz="9460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0.xlsx"/><Relationship Id="rId1" Type="http://schemas.openxmlformats.org/officeDocument/2006/relationships/themeOverride" Target="../theme/themeOverride8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1.xlsx"/><Relationship Id="rId1" Type="http://schemas.openxmlformats.org/officeDocument/2006/relationships/themeOverride" Target="../theme/themeOverride9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2.xlsx"/><Relationship Id="rId1" Type="http://schemas.openxmlformats.org/officeDocument/2006/relationships/themeOverride" Target="../theme/themeOverride10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3.xlsx"/><Relationship Id="rId1" Type="http://schemas.openxmlformats.org/officeDocument/2006/relationships/themeOverride" Target="../theme/themeOverride11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4.xlsx"/><Relationship Id="rId1" Type="http://schemas.openxmlformats.org/officeDocument/2006/relationships/themeOverride" Target="../theme/themeOverride12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5.xlsx"/><Relationship Id="rId1" Type="http://schemas.openxmlformats.org/officeDocument/2006/relationships/themeOverride" Target="../theme/themeOverride13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6.xlsx"/><Relationship Id="rId1" Type="http://schemas.openxmlformats.org/officeDocument/2006/relationships/themeOverride" Target="../theme/themeOverride14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7.xlsx"/><Relationship Id="rId1" Type="http://schemas.openxmlformats.org/officeDocument/2006/relationships/themeOverride" Target="../theme/themeOverride15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6.xlsx"/><Relationship Id="rId1" Type="http://schemas.openxmlformats.org/officeDocument/2006/relationships/themeOverride" Target="../theme/themeOverride4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7.xlsx"/><Relationship Id="rId1" Type="http://schemas.openxmlformats.org/officeDocument/2006/relationships/themeOverride" Target="../theme/themeOverride5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8.xlsx"/><Relationship Id="rId1" Type="http://schemas.openxmlformats.org/officeDocument/2006/relationships/themeOverride" Target="../theme/themeOverride6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9.xlsx"/><Relationship Id="rId1" Type="http://schemas.openxmlformats.org/officeDocument/2006/relationships/themeOverride" Target="../theme/themeOverrid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bestFit"/>
              <c:showVal val="1"/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bestFit"/>
              <c:showVal val="1"/>
            </c:dLbl>
            <c:delete val="1"/>
          </c:dLbls>
          <c:cat>
            <c:strRef>
              <c:f>Sheet1!$A$2:$A$5</c:f>
              <c:strCache>
                <c:ptCount val="2"/>
                <c:pt idx="0">
                  <c:v>sex masculin</c:v>
                </c:pt>
                <c:pt idx="1">
                  <c:v>sex feminin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0.15000000000000011</c:v>
                </c:pt>
                <c:pt idx="1">
                  <c:v>0.85000000000000042</c:v>
                </c:pt>
              </c:numCache>
            </c:numRef>
          </c:val>
        </c:ser>
        <c:firstSliceAng val="0"/>
      </c:pieChart>
      <c:spPr>
        <a:noFill/>
        <a:ln w="25392">
          <a:noFill/>
        </a:ln>
      </c:spPr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69825195840106613"/>
          <c:y val="0.70344329803602135"/>
          <c:w val="0.25312352386506282"/>
          <c:h val="0.15855507285727263"/>
        </c:manualLayout>
      </c:layout>
    </c:legend>
    <c:plotVisOnly val="1"/>
    <c:dispBlanksAs val="zero"/>
  </c:chart>
  <c:externalData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r>
              <a:rPr lang="en-US" sz="1800" baseline="0" dirty="0" smtClean="0">
                <a:latin typeface="Arial Black" pitchFamily="34" charset="0"/>
                <a:cs typeface="Times New Roman" pitchFamily="18" charset="0"/>
              </a:rPr>
              <a:t>R</a:t>
            </a:r>
            <a:r>
              <a:rPr lang="ro-RO" sz="1800" baseline="0" dirty="0" smtClean="0">
                <a:latin typeface="Arial Black" pitchFamily="34" charset="0"/>
                <a:cs typeface="Times New Roman" pitchFamily="18" charset="0"/>
              </a:rPr>
              <a:t>ural</a:t>
            </a:r>
            <a:r>
              <a:rPr lang="en-US" sz="1800" baseline="0" dirty="0" smtClean="0">
                <a:latin typeface="Arial Black" pitchFamily="34" charset="0"/>
                <a:cs typeface="Times New Roman" pitchFamily="18" charset="0"/>
              </a:rPr>
              <a:t> area</a:t>
            </a:r>
            <a:endParaRPr lang="en-US" sz="1800" dirty="0">
              <a:latin typeface="Arial Black" pitchFamily="34" charset="0"/>
              <a:cs typeface="Times New Roman" pitchFamily="18" charset="0"/>
            </a:endParaRPr>
          </a:p>
        </c:rich>
      </c:tx>
      <c:layout/>
    </c:title>
    <c:plotArea>
      <c:layout>
        <c:manualLayout>
          <c:layoutTarget val="inner"/>
          <c:xMode val="edge"/>
          <c:yMode val="edge"/>
          <c:x val="0.14582946260456059"/>
          <c:y val="0.11880275049812306"/>
          <c:w val="0.76093861588338441"/>
          <c:h val="0.8544925093053553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dLbl>
              <c:idx val="2"/>
              <c:delete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1600">
                    <a:latin typeface="Arial Black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2"/>
                <c:pt idx="0">
                  <c:v>≤ 1 an</c:v>
                </c:pt>
                <c:pt idx="1">
                  <c:v>&gt; 1 an 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0.25</c:v>
                </c:pt>
                <c:pt idx="1">
                  <c:v>0.75000000000000111</c:v>
                </c:pt>
              </c:numCache>
            </c:numRef>
          </c:val>
        </c:ser>
        <c:firstSliceAng val="0"/>
      </c:pieChart>
      <c:spPr>
        <a:noFill/>
        <a:ln w="25399">
          <a:noFill/>
        </a:ln>
      </c:spPr>
    </c:plotArea>
    <c:plotVisOnly val="1"/>
    <c:dispBlanksAs val="zero"/>
  </c:chart>
  <c:externalData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r>
              <a:rPr lang="en-US" sz="1800" baseline="0" dirty="0" smtClean="0">
                <a:latin typeface="Arial Black" pitchFamily="34" charset="0"/>
                <a:cs typeface="Times New Roman" pitchFamily="18" charset="0"/>
              </a:rPr>
              <a:t>Urban area</a:t>
            </a:r>
            <a:endParaRPr lang="en-US" sz="1800" dirty="0">
              <a:latin typeface="Arial Black" pitchFamily="34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38555283010334962"/>
          <c:y val="0"/>
        </c:manualLayout>
      </c:layout>
    </c:title>
    <c:plotArea>
      <c:layout>
        <c:manualLayout>
          <c:layoutTarget val="inner"/>
          <c:xMode val="edge"/>
          <c:yMode val="edge"/>
          <c:x val="0.15439724668208221"/>
          <c:y val="0"/>
          <c:w val="0.74285275699539899"/>
          <c:h val="0.97396280658684853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9"/>
          <c:dPt>
            <c:idx val="1"/>
            <c:explosion val="0"/>
          </c:dPt>
          <c:dLbls>
            <c:dLbl>
              <c:idx val="1"/>
              <c:layout>
                <c:manualLayout>
                  <c:x val="0.119186503745142"/>
                  <c:y val="0.15458833704030892"/>
                </c:manualLayout>
              </c:layout>
              <c:showVal val="1"/>
            </c:dLbl>
            <c:dLbl>
              <c:idx val="2"/>
              <c:delete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1600">
                    <a:latin typeface="Arial Black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2"/>
                <c:pt idx="0">
                  <c:v>≤ 1year</c:v>
                </c:pt>
                <c:pt idx="1">
                  <c:v>&gt; 1year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0.90900000000000003</c:v>
                </c:pt>
                <c:pt idx="1">
                  <c:v>9.0999999999999998E-2</c:v>
                </c:pt>
              </c:numCache>
            </c:numRef>
          </c:val>
        </c:ser>
        <c:firstSliceAng val="0"/>
      </c:pieChart>
      <c:spPr>
        <a:noFill/>
        <a:ln w="25409">
          <a:noFill/>
        </a:ln>
      </c:spPr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849765186927529"/>
          <c:y val="0.71242622582634962"/>
          <c:w val="0.15023484592341504"/>
          <c:h val="0.21056058262194191"/>
        </c:manualLayout>
      </c:layout>
    </c:legend>
    <c:plotVisOnly val="1"/>
    <c:dispBlanksAs val="zero"/>
  </c:chart>
  <c:externalData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sz="1600" dirty="0" smtClean="0">
                <a:latin typeface="Arial Black" pitchFamily="34" charset="0"/>
                <a:cs typeface="Times New Roman" pitchFamily="18" charset="0"/>
              </a:rPr>
              <a:t>The</a:t>
            </a:r>
            <a:r>
              <a:rPr lang="en-US" sz="1600" baseline="0" dirty="0" smtClean="0">
                <a:latin typeface="Arial Black" pitchFamily="34" charset="0"/>
                <a:cs typeface="Times New Roman" pitchFamily="18" charset="0"/>
              </a:rPr>
              <a:t> anatomical stage</a:t>
            </a:r>
            <a:r>
              <a:rPr lang="ro-RO" sz="1600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ro-RO" sz="1600" dirty="0" smtClean="0">
                <a:latin typeface="Arial Black" pitchFamily="34" charset="0"/>
                <a:cs typeface="Times New Roman" pitchFamily="18" charset="0"/>
              </a:rPr>
              <a:t>III-IV</a:t>
            </a:r>
            <a:endParaRPr lang="en-US" sz="1600" dirty="0">
              <a:latin typeface="Arial Black" pitchFamily="34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31367463342700608"/>
          <c:y val="1.9841500394974957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9.6636577305129048E-2"/>
          <c:y val="0.13736078937442295"/>
          <c:w val="0.71843050050726587"/>
          <c:h val="0.86263921062557902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dLbl>
              <c:idx val="2"/>
              <c:delete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2000">
                    <a:latin typeface="Arial Black" pitchFamily="34" charset="0"/>
                  </a:defRPr>
                </a:pPr>
                <a:endParaRPr lang="en-US"/>
              </a:p>
            </c:txPr>
            <c:showVal val="1"/>
            <c:showLeaderLines val="1"/>
          </c:dLbls>
          <c:cat>
            <c:strRef>
              <c:f>Sheet1!$A$2:$A$5</c:f>
              <c:strCache>
                <c:ptCount val="2"/>
                <c:pt idx="0">
                  <c:v>≤2years</c:v>
                </c:pt>
                <c:pt idx="1">
                  <c:v>&gt;2years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5</c:v>
                </c:pt>
              </c:numCache>
            </c:numRef>
          </c:val>
        </c:ser>
      </c:pie3DChart>
      <c:spPr>
        <a:noFill/>
        <a:ln w="25415">
          <a:noFill/>
        </a:ln>
      </c:spPr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77670836338492222"/>
          <c:y val="0.79354157069448683"/>
          <c:w val="0.17249834133005562"/>
          <c:h val="0.14822198015316529"/>
        </c:manualLayout>
      </c:layout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zero"/>
  </c:chart>
  <c:externalData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600" dirty="0" smtClean="0">
                <a:latin typeface="Arial Black" pitchFamily="34" charset="0"/>
                <a:cs typeface="Times New Roman" pitchFamily="18" charset="0"/>
              </a:rPr>
              <a:t>The</a:t>
            </a:r>
            <a:r>
              <a:rPr lang="en-US" sz="1600" baseline="0" dirty="0" smtClean="0">
                <a:latin typeface="Arial Black" pitchFamily="34" charset="0"/>
                <a:cs typeface="Times New Roman" pitchFamily="18" charset="0"/>
              </a:rPr>
              <a:t> anatomical stage</a:t>
            </a:r>
            <a:r>
              <a:rPr lang="ro-RO" sz="1600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ro-RO" sz="1600" dirty="0" smtClean="0">
                <a:latin typeface="Arial Black" pitchFamily="34" charset="0"/>
                <a:cs typeface="Times New Roman" pitchFamily="18" charset="0"/>
              </a:rPr>
              <a:t>I-II</a:t>
            </a:r>
            <a:endParaRPr lang="en-US" sz="1600" dirty="0">
              <a:latin typeface="Arial Black" pitchFamily="34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8512857841226493"/>
          <c:y val="2.0636775945575172E-3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9.390154345780205E-2"/>
          <c:y val="0.10180541168565749"/>
          <c:w val="0.71843050050726587"/>
          <c:h val="0.86263921062557902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dLbl>
              <c:idx val="1"/>
              <c:layout>
                <c:manualLayout>
                  <c:x val="-0.11422933711211658"/>
                  <c:y val="9.4713597805089728E-2"/>
                </c:manualLayout>
              </c:layout>
              <c:showVal val="1"/>
            </c:dLbl>
            <c:dLbl>
              <c:idx val="2"/>
              <c:delete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2000">
                    <a:latin typeface="Arial Black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2"/>
                <c:pt idx="0">
                  <c:v>≤2 ani</c:v>
                </c:pt>
                <c:pt idx="1">
                  <c:v>&gt;2 ani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25</c:v>
                </c:pt>
                <c:pt idx="1">
                  <c:v>2</c:v>
                </c:pt>
              </c:numCache>
            </c:numRef>
          </c:val>
        </c:ser>
      </c:pie3DChart>
      <c:spPr>
        <a:noFill/>
        <a:ln w="25415">
          <a:noFill/>
        </a:ln>
      </c:spPr>
    </c:plotArea>
    <c:plotVisOnly val="1"/>
    <c:dispBlanksAs val="zero"/>
  </c:chart>
  <c:externalData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ro-RO" sz="1600" dirty="0">
                <a:latin typeface="Arial Black" pitchFamily="34" charset="0"/>
                <a:cs typeface="Times New Roman" pitchFamily="18" charset="0"/>
              </a:rPr>
              <a:t>   </a:t>
            </a:r>
            <a:r>
              <a:rPr lang="en-US" sz="1600" baseline="0" dirty="0" smtClean="0">
                <a:latin typeface="Arial Black" pitchFamily="34" charset="0"/>
                <a:cs typeface="Times New Roman" pitchFamily="18" charset="0"/>
              </a:rPr>
              <a:t>woman</a:t>
            </a:r>
            <a:endParaRPr lang="en-US" sz="1600" dirty="0">
              <a:latin typeface="Arial Black" pitchFamily="34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3565313465424898"/>
          <c:y val="2.6986158757276599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14513274336283191"/>
          <c:y val="0"/>
          <c:w val="0.69886116149914967"/>
          <c:h val="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dLbl>
              <c:idx val="1"/>
              <c:layout>
                <c:manualLayout>
                  <c:x val="7.6468757675116558E-2"/>
                  <c:y val="5.7943886290730551E-2"/>
                </c:manualLayout>
              </c:layout>
              <c:showVal val="1"/>
            </c:dLbl>
            <c:dLbl>
              <c:idx val="2"/>
              <c:delete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1400">
                    <a:latin typeface="Arial Black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2"/>
                <c:pt idx="0">
                  <c:v>Factor reumatoid prezent</c:v>
                </c:pt>
                <c:pt idx="1">
                  <c:v>Factor reumatoid absent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0.89410000000000001</c:v>
                </c:pt>
                <c:pt idx="1">
                  <c:v>0.10589999999999998</c:v>
                </c:pt>
              </c:numCache>
            </c:numRef>
          </c:val>
        </c:ser>
      </c:pie3DChart>
      <c:spPr>
        <a:noFill/>
        <a:ln w="25382">
          <a:noFill/>
        </a:ln>
      </c:spPr>
    </c:plotArea>
    <c:plotVisOnly val="1"/>
    <c:dispBlanksAs val="zero"/>
  </c:chart>
  <c:externalData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ro-RO" sz="1199" baseline="0" dirty="0" smtClean="0">
                <a:latin typeface="Times New Roman" pitchFamily="18" charset="0"/>
                <a:cs typeface="Times New Roman" pitchFamily="18" charset="0"/>
              </a:rPr>
              <a:t> pacienți </a:t>
            </a:r>
            <a:r>
              <a:rPr lang="ro-RO" sz="1199" baseline="0" dirty="0">
                <a:latin typeface="Times New Roman" pitchFamily="18" charset="0"/>
                <a:cs typeface="Times New Roman" pitchFamily="18" charset="0"/>
              </a:rPr>
              <a:t>de sex masculin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8513581918230332"/>
                  <c:y val="-0.1246209918895357"/>
                </c:manualLayout>
              </c:layout>
              <c:showVal val="1"/>
            </c:dLbl>
            <c:dLbl>
              <c:idx val="1"/>
              <c:layout>
                <c:manualLayout>
                  <c:x val="6.3770623717014918E-2"/>
                  <c:y val="1.8008785630994385E-2"/>
                </c:manualLayout>
              </c:layout>
              <c:showVal val="1"/>
            </c:dLbl>
            <c:dLbl>
              <c:idx val="2"/>
              <c:delete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1400">
                    <a:latin typeface="Arial Black" pitchFamily="34" charset="0"/>
                  </a:defRPr>
                </a:pPr>
                <a:endParaRPr lang="en-US"/>
              </a:p>
            </c:txPr>
            <c:showVal val="1"/>
            <c:showLeaderLines val="1"/>
          </c:dLbls>
          <c:cat>
            <c:strRef>
              <c:f>Sheet1!$A$2:$A$5</c:f>
              <c:strCache>
                <c:ptCount val="2"/>
                <c:pt idx="0">
                  <c:v>The presence of the rheumatoid factor</c:v>
                </c:pt>
                <c:pt idx="1">
                  <c:v>The absence of the rheumatoid factor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0.73329999999999995</c:v>
                </c:pt>
                <c:pt idx="1">
                  <c:v>0.26669999999999999</c:v>
                </c:pt>
              </c:numCache>
            </c:numRef>
          </c:val>
        </c:ser>
      </c:pie3DChart>
      <c:spPr>
        <a:noFill/>
        <a:ln w="25381">
          <a:noFill/>
        </a:ln>
      </c:spPr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62624415121364863"/>
          <c:y val="0.67337264969396138"/>
          <c:w val="0.33468198226105228"/>
          <c:h val="0.23153757657477586"/>
        </c:manualLayout>
      </c:layout>
    </c:legend>
    <c:plotVisOnly val="1"/>
    <c:dispBlanksAs val="zero"/>
  </c:chart>
  <c:externalData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400"/>
            </a:pPr>
            <a:r>
              <a:rPr lang="en-US" sz="1600" dirty="0" smtClean="0">
                <a:latin typeface="Arial Black" pitchFamily="34" charset="0"/>
                <a:cs typeface="Times New Roman" pitchFamily="18" charset="0"/>
              </a:rPr>
              <a:t>Woman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31367463342700597"/>
          <c:y val="1.9841333392647997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6.6948004304378736E-2"/>
          <c:y val="0"/>
          <c:w val="0.89577437428771833"/>
          <c:h val="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3423877513311513"/>
                  <c:y val="8.1380686320834228E-2"/>
                </c:manualLayout>
              </c:layout>
              <c:showVal val="1"/>
            </c:dLbl>
            <c:dLbl>
              <c:idx val="2"/>
              <c:delete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1600">
                    <a:latin typeface="Arial Black" pitchFamily="34" charset="0"/>
                  </a:defRPr>
                </a:pPr>
                <a:endParaRPr lang="en-US"/>
              </a:p>
            </c:txPr>
            <c:showVal val="1"/>
            <c:showLeaderLines val="1"/>
          </c:dLbls>
          <c:cat>
            <c:strRef>
              <c:f>Sheet1!$A$2:$A$5</c:f>
              <c:strCache>
                <c:ptCount val="2"/>
                <c:pt idx="0">
                  <c:v>Stadiul anatomic I-II</c:v>
                </c:pt>
                <c:pt idx="1">
                  <c:v>Stadiul anatomic III-IV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0.30580000000000063</c:v>
                </c:pt>
                <c:pt idx="1">
                  <c:v>0.69420000000000004</c:v>
                </c:pt>
              </c:numCache>
            </c:numRef>
          </c:val>
        </c:ser>
      </c:pie3DChart>
      <c:spPr>
        <a:noFill/>
        <a:ln w="25394">
          <a:noFill/>
        </a:ln>
      </c:spPr>
    </c:plotArea>
    <c:plotVisOnly val="1"/>
    <c:dispBlanksAs val="zero"/>
  </c:chart>
  <c:externalData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sz="1600" dirty="0" smtClean="0">
                <a:latin typeface="Arial Black" pitchFamily="34" charset="0"/>
                <a:cs typeface="Times New Roman" pitchFamily="18" charset="0"/>
              </a:rPr>
              <a:t>Men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31367463342700597"/>
          <c:y val="1.9841500394974947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9.6636577305129048E-2"/>
          <c:y val="0.13736078937442289"/>
          <c:w val="0.71843050050726609"/>
          <c:h val="0.86263921062557825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dLbl>
              <c:idx val="2"/>
              <c:delete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1600">
                    <a:latin typeface="Arial Black" pitchFamily="34" charset="0"/>
                  </a:defRPr>
                </a:pPr>
                <a:endParaRPr lang="en-US"/>
              </a:p>
            </c:txPr>
            <c:showVal val="1"/>
            <c:showLeaderLines val="1"/>
          </c:dLbls>
          <c:cat>
            <c:strRef>
              <c:f>Sheet1!$A$2:$A$5</c:f>
              <c:strCache>
                <c:ptCount val="2"/>
                <c:pt idx="0">
                  <c:v>Anatomical stage I-II</c:v>
                </c:pt>
                <c:pt idx="1">
                  <c:v>Anatomical stage III-IV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0.2666</c:v>
                </c:pt>
                <c:pt idx="1">
                  <c:v>0.73340000000000005</c:v>
                </c:pt>
              </c:numCache>
            </c:numRef>
          </c:val>
        </c:ser>
      </c:pie3DChart>
      <c:spPr>
        <a:noFill/>
        <a:ln w="25415">
          <a:noFill/>
        </a:ln>
      </c:spPr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68358732202904759"/>
          <c:y val="0.73697636617848838"/>
          <c:w val="0.2994815795426119"/>
          <c:h val="0.20478720338327114"/>
        </c:manualLayout>
      </c:layout>
    </c:legend>
    <c:plotVisOnly val="1"/>
    <c:dispBlanksAs val="zero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"/>
  <c:chart>
    <c:autoTitleDeleted val="1"/>
    <c:view3D>
      <c:depthPercent val="100"/>
      <c:rAngAx val="1"/>
    </c:view3D>
    <c:plotArea>
      <c:layout>
        <c:manualLayout>
          <c:layoutTarget val="inner"/>
          <c:xMode val="edge"/>
          <c:yMode val="edge"/>
          <c:x val="7.4336283185840998E-2"/>
          <c:y val="5.0632911392405132E-2"/>
          <c:w val="0.65840707964601775"/>
          <c:h val="0.52742616033755119"/>
        </c:manualLayout>
      </c:layout>
      <c:bar3D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Lbls>
            <c:dLbl>
              <c:idx val="0"/>
              <c:layout>
                <c:manualLayout>
                  <c:x val="4.6296296296296641E-3"/>
                  <c:y val="-9.9206349206349978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o-RO"/>
                      <a:t>1</a:t>
                    </a:r>
                    <a:r>
                      <a:rPr lang="en-US"/>
                      <a:t>%</a:t>
                    </a:r>
                  </a:p>
                </c:rich>
              </c:tx>
              <c:spPr/>
            </c:dLbl>
            <c:dLbl>
              <c:idx val="1"/>
              <c:layout>
                <c:manualLayout>
                  <c:x val="4.2437781360067911E-17"/>
                  <c:y val="-0.11507936507936446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Val val="1"/>
            </c:dLbl>
            <c:dLbl>
              <c:idx val="2"/>
              <c:layout>
                <c:manualLayout>
                  <c:x val="1.6203703703703741E-2"/>
                  <c:y val="-0.1428571428571441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Val val="1"/>
            </c:dLbl>
            <c:dLbl>
              <c:idx val="3"/>
              <c:layout>
                <c:manualLayout>
                  <c:x val="9.2592592592593732E-3"/>
                  <c:y val="-0.39285714285714501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Val val="1"/>
            </c:dLbl>
            <c:dLbl>
              <c:idx val="4"/>
              <c:layout>
                <c:manualLayout>
                  <c:x val="1.157407407407408E-2"/>
                  <c:y val="-0.4285714285714286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4</a:t>
                    </a:r>
                    <a:r>
                      <a:rPr lang="ro-RO"/>
                      <a:t>9</a:t>
                    </a:r>
                    <a:r>
                      <a:rPr lang="en-US"/>
                      <a:t>%</a:t>
                    </a:r>
                  </a:p>
                </c:rich>
              </c:tx>
              <c:spPr/>
            </c:dLbl>
            <c:showVal val="1"/>
          </c:dLbls>
          <c:cat>
            <c:strRef>
              <c:f>Sheet1!$A$2:$A$6</c:f>
              <c:strCache>
                <c:ptCount val="5"/>
                <c:pt idx="0">
                  <c:v>21-29 ani</c:v>
                </c:pt>
                <c:pt idx="1">
                  <c:v>30-39 ani</c:v>
                </c:pt>
                <c:pt idx="2">
                  <c:v>40-49 ani</c:v>
                </c:pt>
                <c:pt idx="3">
                  <c:v>50-59 ani </c:v>
                </c:pt>
                <c:pt idx="4">
                  <c:v>&gt;60 ani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2.0000000000000011E-2</c:v>
                </c:pt>
                <c:pt idx="1">
                  <c:v>4.0000000000000022E-2</c:v>
                </c:pt>
                <c:pt idx="2">
                  <c:v>8.0000000000000043E-2</c:v>
                </c:pt>
                <c:pt idx="3">
                  <c:v>0.38000000000000067</c:v>
                </c:pt>
                <c:pt idx="4">
                  <c:v>0.48000000000000032</c:v>
                </c:pt>
              </c:numCache>
            </c:numRef>
          </c:val>
        </c:ser>
        <c:shape val="box"/>
        <c:axId val="118111616"/>
        <c:axId val="118125696"/>
        <c:axId val="0"/>
      </c:bar3DChart>
      <c:catAx>
        <c:axId val="118111616"/>
        <c:scaling>
          <c:orientation val="minMax"/>
        </c:scaling>
        <c:axPos val="b"/>
        <c:numFmt formatCode="General" sourceLinked="1"/>
        <c:tickLblPos val="nextTo"/>
        <c:crossAx val="118125696"/>
        <c:crosses val="autoZero"/>
        <c:auto val="1"/>
        <c:lblAlgn val="ctr"/>
        <c:lblOffset val="100"/>
      </c:catAx>
      <c:valAx>
        <c:axId val="118125696"/>
        <c:scaling>
          <c:orientation val="minMax"/>
        </c:scaling>
        <c:axPos val="l"/>
        <c:majorGridlines/>
        <c:numFmt formatCode="0%" sourceLinked="1"/>
        <c:tickLblPos val="nextTo"/>
        <c:crossAx val="118111616"/>
        <c:crosses val="autoZero"/>
        <c:crossBetween val="between"/>
      </c:valAx>
      <c:spPr>
        <a:noFill/>
        <a:ln w="25408">
          <a:noFill/>
        </a:ln>
      </c:spPr>
    </c:plotArea>
    <c:plotVisOnly val="1"/>
    <c:dispBlanksAs val="gap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8.3194049313325746E-2"/>
          <c:y val="8.2633545414042719E-2"/>
          <c:w val="0.52503244829414453"/>
          <c:h val="0.91736645458595689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7395518224584056"/>
                  <c:y val="2.7931426420443297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sz="4000" dirty="0"/>
                      <a:t>4</a:t>
                    </a:r>
                    <a:r>
                      <a:rPr lang="ro-RO" sz="4000" dirty="0"/>
                      <a:t>3</a:t>
                    </a:r>
                    <a:r>
                      <a:rPr lang="en-US" sz="4000" dirty="0"/>
                      <a:t>%</a:t>
                    </a:r>
                  </a:p>
                </c:rich>
              </c:tx>
              <c:spPr/>
              <c:dLblPos val="bestFit"/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sz="4000" dirty="0"/>
                      <a:t>5</a:t>
                    </a:r>
                    <a:r>
                      <a:rPr lang="ro-RO" sz="4000" dirty="0"/>
                      <a:t>7</a:t>
                    </a:r>
                    <a:r>
                      <a:rPr lang="en-US" sz="4000" dirty="0"/>
                      <a:t>%</a:t>
                    </a:r>
                  </a:p>
                </c:rich>
              </c:tx>
              <c:spPr/>
              <c:dLblPos val="bestFit"/>
            </c:dLbl>
            <c:dLbl>
              <c:idx val="2"/>
              <c:delete val="1"/>
            </c:dLbl>
            <c:dLbl>
              <c:idx val="3"/>
              <c:delete val="1"/>
            </c:dLbl>
            <c:showVal val="1"/>
          </c:dLbls>
          <c:cat>
            <c:strRef>
              <c:f>Sheet1!$A$2:$A$5</c:f>
              <c:strCache>
                <c:ptCount val="2"/>
                <c:pt idx="0">
                  <c:v>Rural areas</c:v>
                </c:pt>
                <c:pt idx="1">
                  <c:v>Urban areas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0.48000000000000004</c:v>
                </c:pt>
                <c:pt idx="1">
                  <c:v>0.52</c:v>
                </c:pt>
              </c:numCache>
            </c:numRef>
          </c:val>
        </c:ser>
      </c:pie3DChart>
      <c:spPr>
        <a:noFill/>
        <a:ln w="25378">
          <a:noFill/>
        </a:ln>
      </c:spPr>
    </c:plotArea>
    <c:legend>
      <c:legendPos val="r"/>
      <c:legendEntry>
        <c:idx val="2"/>
        <c:delete val="1"/>
      </c:legendEntry>
      <c:legendEntry>
        <c:idx val="3"/>
        <c:delete val="1"/>
      </c:legendEntry>
      <c:layout/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zero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9.9838969404187267E-2"/>
          <c:y val="0.10330578512396696"/>
          <c:w val="0.39774557165861685"/>
          <c:h val="0.3884297520661158"/>
        </c:manualLayout>
      </c:layout>
      <c:lineChart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Vârsta de apariție a primelor simptome</c:v>
                </c:pt>
              </c:strCache>
            </c:strRef>
          </c:tx>
          <c:marker>
            <c:symbol val="none"/>
          </c:marker>
          <c:dLbls>
            <c:showVal val="1"/>
          </c:dLbls>
          <c:cat>
            <c:strRef>
              <c:f>Sheet1!$A$2:$A$9</c:f>
              <c:strCache>
                <c:ptCount val="8"/>
                <c:pt idx="0">
                  <c:v>0-9</c:v>
                </c:pt>
                <c:pt idx="1">
                  <c:v> 10 - 19</c:v>
                </c:pt>
                <c:pt idx="2">
                  <c:v>20-29</c:v>
                </c:pt>
                <c:pt idx="3">
                  <c:v>30-39</c:v>
                </c:pt>
                <c:pt idx="4">
                  <c:v>40-49</c:v>
                </c:pt>
                <c:pt idx="5">
                  <c:v>50-59</c:v>
                </c:pt>
                <c:pt idx="6">
                  <c:v>60-69</c:v>
                </c:pt>
                <c:pt idx="7">
                  <c:v>70-79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1">
                  <c:v>1</c:v>
                </c:pt>
                <c:pt idx="2">
                  <c:v>9</c:v>
                </c:pt>
                <c:pt idx="3">
                  <c:v>13</c:v>
                </c:pt>
                <c:pt idx="4">
                  <c:v>33</c:v>
                </c:pt>
                <c:pt idx="5">
                  <c:v>19</c:v>
                </c:pt>
                <c:pt idx="6">
                  <c:v>12</c:v>
                </c:pt>
                <c:pt idx="7">
                  <c:v>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Vârsta de diagnostic</c:v>
                </c:pt>
              </c:strCache>
            </c:strRef>
          </c:tx>
          <c:marker>
            <c:symbol val="none"/>
          </c:marker>
          <c:dLbls>
            <c:showVal val="1"/>
          </c:dLbls>
          <c:cat>
            <c:strRef>
              <c:f>Sheet1!$A$2:$A$9</c:f>
              <c:strCache>
                <c:ptCount val="8"/>
                <c:pt idx="0">
                  <c:v>0-9</c:v>
                </c:pt>
                <c:pt idx="1">
                  <c:v> 10 - 19</c:v>
                </c:pt>
                <c:pt idx="2">
                  <c:v>20-29</c:v>
                </c:pt>
                <c:pt idx="3">
                  <c:v>30-39</c:v>
                </c:pt>
                <c:pt idx="4">
                  <c:v>40-49</c:v>
                </c:pt>
                <c:pt idx="5">
                  <c:v>50-59</c:v>
                </c:pt>
                <c:pt idx="6">
                  <c:v>60-69</c:v>
                </c:pt>
                <c:pt idx="7">
                  <c:v>70-79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1">
                  <c:v>2</c:v>
                </c:pt>
                <c:pt idx="2">
                  <c:v>7</c:v>
                </c:pt>
                <c:pt idx="3">
                  <c:v>10</c:v>
                </c:pt>
                <c:pt idx="4">
                  <c:v>26</c:v>
                </c:pt>
                <c:pt idx="5">
                  <c:v>30</c:v>
                </c:pt>
                <c:pt idx="6">
                  <c:v>12</c:v>
                </c:pt>
                <c:pt idx="7">
                  <c:v>2</c:v>
                </c:pt>
              </c:numCache>
            </c:numRef>
          </c:val>
        </c:ser>
        <c:marker val="1"/>
        <c:axId val="118038912"/>
        <c:axId val="118040448"/>
      </c:lineChart>
      <c:catAx>
        <c:axId val="118038912"/>
        <c:scaling>
          <c:orientation val="minMax"/>
        </c:scaling>
        <c:axPos val="b"/>
        <c:numFmt formatCode="General" sourceLinked="1"/>
        <c:majorTickMark val="none"/>
        <c:tickLblPos val="nextTo"/>
        <c:crossAx val="118040448"/>
        <c:crosses val="autoZero"/>
        <c:auto val="1"/>
        <c:lblAlgn val="ctr"/>
        <c:lblOffset val="100"/>
      </c:catAx>
      <c:valAx>
        <c:axId val="11804044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995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vi-VN"/>
                  <a:t>Număr de pacienți</a:t>
                </a:r>
              </a:p>
            </c:rich>
          </c:tx>
          <c:layout/>
        </c:title>
        <c:numFmt formatCode="General" sourceLinked="1"/>
        <c:tickLblPos val="nextTo"/>
        <c:crossAx val="118038912"/>
        <c:crosses val="autoZero"/>
        <c:crossBetween val="between"/>
      </c:valAx>
    </c:plotArea>
    <c:plotVisOnly val="1"/>
    <c:dispBlanksAs val="zero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9.9838969404187267E-2"/>
          <c:y val="0.10330578512396696"/>
          <c:w val="0.39774557165861696"/>
          <c:h val="0.3884297520661158"/>
        </c:manualLayout>
      </c:layout>
      <c:lineChart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The age when the first symptoms apeared</c:v>
                </c:pt>
              </c:strCache>
            </c:strRef>
          </c:tx>
          <c:marker>
            <c:symbol val="none"/>
          </c:marker>
          <c:dLbls>
            <c:showVal val="1"/>
          </c:dLbls>
          <c:cat>
            <c:strRef>
              <c:f>Sheet1!$A$2:$A$9</c:f>
              <c:strCache>
                <c:ptCount val="8"/>
                <c:pt idx="0">
                  <c:v>0-9</c:v>
                </c:pt>
                <c:pt idx="1">
                  <c:v> 10 - 19</c:v>
                </c:pt>
                <c:pt idx="2">
                  <c:v>20-29</c:v>
                </c:pt>
                <c:pt idx="3">
                  <c:v>30-39</c:v>
                </c:pt>
                <c:pt idx="4">
                  <c:v>40-49</c:v>
                </c:pt>
                <c:pt idx="5">
                  <c:v>50-59</c:v>
                </c:pt>
                <c:pt idx="6">
                  <c:v>60-69</c:v>
                </c:pt>
                <c:pt idx="7">
                  <c:v>70-79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4</c:v>
                </c:pt>
                <c:pt idx="5">
                  <c:v>2</c:v>
                </c:pt>
                <c:pt idx="6">
                  <c:v>2</c:v>
                </c:pt>
                <c:pt idx="7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The age of diagnosis</c:v>
                </c:pt>
              </c:strCache>
            </c:strRef>
          </c:tx>
          <c:marker>
            <c:symbol val="none"/>
          </c:marker>
          <c:dLbls>
            <c:showVal val="1"/>
          </c:dLbls>
          <c:cat>
            <c:strRef>
              <c:f>Sheet1!$A$2:$A$9</c:f>
              <c:strCache>
                <c:ptCount val="8"/>
                <c:pt idx="0">
                  <c:v>0-9</c:v>
                </c:pt>
                <c:pt idx="1">
                  <c:v> 10 - 19</c:v>
                </c:pt>
                <c:pt idx="2">
                  <c:v>20-29</c:v>
                </c:pt>
                <c:pt idx="3">
                  <c:v>30-39</c:v>
                </c:pt>
                <c:pt idx="4">
                  <c:v>40-49</c:v>
                </c:pt>
                <c:pt idx="5">
                  <c:v>50-59</c:v>
                </c:pt>
                <c:pt idx="6">
                  <c:v>60-69</c:v>
                </c:pt>
                <c:pt idx="7">
                  <c:v>70-79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3</c:v>
                </c:pt>
                <c:pt idx="5">
                  <c:v>2</c:v>
                </c:pt>
                <c:pt idx="6">
                  <c:v>2</c:v>
                </c:pt>
                <c:pt idx="7">
                  <c:v>0</c:v>
                </c:pt>
              </c:numCache>
            </c:numRef>
          </c:val>
        </c:ser>
        <c:marker val="1"/>
        <c:axId val="118082560"/>
        <c:axId val="118092544"/>
      </c:lineChart>
      <c:catAx>
        <c:axId val="118082560"/>
        <c:scaling>
          <c:orientation val="minMax"/>
        </c:scaling>
        <c:axPos val="b"/>
        <c:numFmt formatCode="General" sourceLinked="1"/>
        <c:majorTickMark val="none"/>
        <c:tickLblPos val="nextTo"/>
        <c:crossAx val="118092544"/>
        <c:crosses val="autoZero"/>
        <c:auto val="1"/>
        <c:lblAlgn val="ctr"/>
        <c:lblOffset val="100"/>
      </c:catAx>
      <c:valAx>
        <c:axId val="11809254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995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vi-VN"/>
                  <a:t>Număr de pacienți</a:t>
                </a:r>
              </a:p>
            </c:rich>
          </c:tx>
          <c:layout/>
        </c:title>
        <c:numFmt formatCode="General" sourceLinked="1"/>
        <c:tickLblPos val="nextTo"/>
        <c:crossAx val="1180825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1570508355547673"/>
          <c:y val="0.59855982343663972"/>
          <c:w val="0.40067847350938901"/>
          <c:h val="0.16732224679675617"/>
        </c:manualLayout>
      </c:layout>
    </c:legend>
    <c:plotVisOnly val="1"/>
    <c:dispBlanksAs val="zero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r>
              <a:rPr lang="en-US" sz="1800" dirty="0" smtClean="0">
                <a:latin typeface="Arial Black" pitchFamily="34" charset="0"/>
                <a:cs typeface="Times New Roman" pitchFamily="18" charset="0"/>
              </a:rPr>
              <a:t>Men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2.1647229522224826E-2"/>
          <c:w val="1"/>
          <c:h val="0.97835277047777525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o-RO" sz="1800">
                        <a:latin typeface="Arial Black" pitchFamily="34" charset="0"/>
                      </a:rPr>
                      <a:t>9</a:t>
                    </a:r>
                    <a:r>
                      <a:rPr lang="en-US" sz="1800">
                        <a:latin typeface="Arial Black" pitchFamily="34" charset="0"/>
                      </a:rPr>
                      <a:t>3,33%</a:t>
                    </a:r>
                  </a:p>
                </c:rich>
              </c:tx>
              <c:dLblPos val="bestFit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800">
                        <a:latin typeface="Arial Black" pitchFamily="34" charset="0"/>
                      </a:rPr>
                      <a:t>6,67%</a:t>
                    </a:r>
                  </a:p>
                </c:rich>
              </c:tx>
              <c:dLblPos val="bestFit"/>
            </c:dLbl>
            <c:dLbl>
              <c:idx val="2"/>
              <c:delete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1800">
                    <a:latin typeface="Arial Black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2"/>
                <c:pt idx="0">
                  <c:v>&lt; 1 an</c:v>
                </c:pt>
                <c:pt idx="1">
                  <c:v>&gt; 1 an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0.73329999999999995</c:v>
                </c:pt>
                <c:pt idx="1">
                  <c:v>0.26670000000000005</c:v>
                </c:pt>
              </c:numCache>
            </c:numRef>
          </c:val>
        </c:ser>
      </c:pie3DChart>
      <c:spPr>
        <a:noFill/>
        <a:ln w="25365">
          <a:noFill/>
        </a:ln>
      </c:spPr>
    </c:plotArea>
    <c:plotVisOnly val="1"/>
    <c:dispBlanksAs val="zero"/>
  </c:chart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400"/>
            </a:pPr>
            <a:r>
              <a:rPr lang="en-US" sz="1800" dirty="0" smtClean="0">
                <a:latin typeface="Arial Black" pitchFamily="34" charset="0"/>
                <a:cs typeface="Times New Roman" pitchFamily="18" charset="0"/>
              </a:rPr>
              <a:t>Woman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4.7259034534714153E-2"/>
          <c:y val="0.15146819487752167"/>
          <c:w val="0.93678652668416462"/>
          <c:h val="0.73113197542772834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800">
                      <a:latin typeface="Arial Black" pitchFamily="34" charset="0"/>
                    </a:defRPr>
                  </a:pPr>
                  <a:endParaRPr lang="en-US"/>
                </a:p>
              </c:txPr>
              <c:showVal val="1"/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 sz="1800">
                      <a:latin typeface="Arial Black" pitchFamily="34" charset="0"/>
                    </a:defRPr>
                  </a:pPr>
                  <a:endParaRPr lang="en-US"/>
                </a:p>
              </c:txPr>
              <c:showVal val="1"/>
            </c:dLbl>
            <c:delete val="1"/>
          </c:dLbls>
          <c:cat>
            <c:strRef>
              <c:f>Sheet1!$A$2:$A$5</c:f>
              <c:strCache>
                <c:ptCount val="2"/>
                <c:pt idx="0">
                  <c:v>&lt; 1 an</c:v>
                </c:pt>
                <c:pt idx="1">
                  <c:v>&gt; 1 an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0.52939999999999998</c:v>
                </c:pt>
                <c:pt idx="1">
                  <c:v>0.47060000000000002</c:v>
                </c:pt>
              </c:numCache>
            </c:numRef>
          </c:val>
        </c:ser>
      </c:pie3DChart>
      <c:spPr>
        <a:noFill/>
        <a:ln w="25387">
          <a:noFill/>
        </a:ln>
      </c:spPr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77159469495481192"/>
          <c:y val="0.71854100164438706"/>
          <c:w val="0.20942571944139748"/>
          <c:h val="0.18753932028142115"/>
        </c:manualLayout>
      </c:layout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zero"/>
  </c:chart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r>
              <a:rPr lang="ro-RO" sz="14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aseline="0" dirty="0" smtClean="0">
                <a:latin typeface="Arial Black" pitchFamily="34" charset="0"/>
                <a:cs typeface="Times New Roman" pitchFamily="18" charset="0"/>
              </a:rPr>
              <a:t>Rural area</a:t>
            </a:r>
            <a:endParaRPr lang="en-US" sz="1800" dirty="0">
              <a:latin typeface="Arial Black" pitchFamily="34" charset="0"/>
              <a:cs typeface="Times New Roman" pitchFamily="18" charset="0"/>
            </a:endParaRPr>
          </a:p>
        </c:rich>
      </c:tx>
      <c:layout/>
    </c:title>
    <c:plotArea>
      <c:layout>
        <c:manualLayout>
          <c:layoutTarget val="inner"/>
          <c:xMode val="edge"/>
          <c:yMode val="edge"/>
          <c:x val="0.16668485576991618"/>
          <c:y val="0.13630961760099986"/>
          <c:w val="0.66714692811968856"/>
          <c:h val="0.8636903823990007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dLbl>
              <c:idx val="1"/>
              <c:layout/>
              <c:tx>
                <c:rich>
                  <a:bodyPr/>
                  <a:lstStyle/>
                  <a:p>
                    <a:pPr>
                      <a:defRPr sz="1400">
                        <a:latin typeface="Arial Black" pitchFamily="34" charset="0"/>
                      </a:defRPr>
                    </a:pPr>
                    <a:r>
                      <a:rPr lang="en-US" sz="1400">
                        <a:latin typeface="Arial Black" pitchFamily="34" charset="0"/>
                      </a:rPr>
                      <a:t> 69</a:t>
                    </a:r>
                    <a:r>
                      <a:rPr lang="ro-RO" sz="1400">
                        <a:latin typeface="Arial Black" pitchFamily="34" charset="0"/>
                      </a:rPr>
                      <a:t>,24%</a:t>
                    </a:r>
                    <a:r>
                      <a:rPr lang="en-US" sz="1400">
                        <a:latin typeface="Arial Black" pitchFamily="34" charset="0"/>
                      </a:rPr>
                      <a:t>     </a:t>
                    </a:r>
                  </a:p>
                </c:rich>
              </c:tx>
              <c:spPr/>
              <c:dLblPos val="bestFit"/>
            </c:dLbl>
            <c:dLbl>
              <c:idx val="2"/>
              <c:delete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1400">
                    <a:latin typeface="Arial Black" pitchFamily="34" charset="0"/>
                  </a:defRPr>
                </a:pPr>
                <a:endParaRPr lang="en-US"/>
              </a:p>
            </c:txPr>
            <c:showVal val="1"/>
            <c:showLeaderLines val="1"/>
          </c:dLbls>
          <c:cat>
            <c:strRef>
              <c:f>Sheet1!$A$2:$A$5</c:f>
              <c:strCache>
                <c:ptCount val="2"/>
                <c:pt idx="0">
                  <c:v>≤ 1 year</c:v>
                </c:pt>
                <c:pt idx="1">
                  <c:v>&gt; 1 year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0.30759999999999998</c:v>
                </c:pt>
                <c:pt idx="1">
                  <c:v>0.69240000000000002</c:v>
                </c:pt>
              </c:numCache>
            </c:numRef>
          </c:val>
        </c:ser>
        <c:firstSliceAng val="0"/>
      </c:pieChart>
      <c:spPr>
        <a:noFill/>
        <a:ln w="25408">
          <a:noFill/>
        </a:ln>
      </c:spPr>
    </c:plotArea>
    <c:plotVisOnly val="1"/>
    <c:dispBlanksAs val="zero"/>
  </c:chart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r>
              <a:rPr lang="en-US" sz="1800" baseline="0" dirty="0" smtClean="0">
                <a:latin typeface="Arial Black" pitchFamily="34" charset="0"/>
                <a:cs typeface="Times New Roman" pitchFamily="18" charset="0"/>
              </a:rPr>
              <a:t>Urban area</a:t>
            </a:r>
            <a:endParaRPr lang="en-US" sz="1800" dirty="0">
              <a:latin typeface="Arial Black" pitchFamily="34" charset="0"/>
              <a:cs typeface="Times New Roman" pitchFamily="18" charset="0"/>
            </a:endParaRPr>
          </a:p>
        </c:rich>
      </c:tx>
      <c:layout/>
    </c:title>
    <c:plotArea>
      <c:layout>
        <c:manualLayout>
          <c:layoutTarget val="inner"/>
          <c:xMode val="edge"/>
          <c:yMode val="edge"/>
          <c:x val="0.19022953695774766"/>
          <c:y val="0.10207158706368821"/>
          <c:w val="0.62059411290784883"/>
          <c:h val="0.897928412936312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dLbl>
              <c:idx val="2"/>
              <c:delete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1400">
                    <a:latin typeface="Arial Black" pitchFamily="34" charset="0"/>
                  </a:defRPr>
                </a:pPr>
                <a:endParaRPr lang="en-US"/>
              </a:p>
            </c:txPr>
            <c:showVal val="1"/>
            <c:showLeaderLines val="1"/>
          </c:dLbls>
          <c:cat>
            <c:strRef>
              <c:f>Sheet1!$A$2:$A$5</c:f>
              <c:strCache>
                <c:ptCount val="2"/>
                <c:pt idx="0">
                  <c:v>≤ 1year</c:v>
                </c:pt>
                <c:pt idx="1">
                  <c:v>&gt; 1year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0.76080000000000003</c:v>
                </c:pt>
                <c:pt idx="1">
                  <c:v>0.2392</c:v>
                </c:pt>
              </c:numCache>
            </c:numRef>
          </c:val>
        </c:ser>
        <c:firstSliceAng val="0"/>
      </c:pieChart>
      <c:spPr>
        <a:noFill/>
        <a:ln w="25400">
          <a:noFill/>
        </a:ln>
      </c:spPr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83585455608748582"/>
          <c:y val="0.69091707700487803"/>
          <c:w val="0.14439249574611723"/>
          <c:h val="0.18319069029969504"/>
        </c:manualLayout>
      </c:layout>
    </c:legend>
    <c:plotVisOnly val="1"/>
    <c:dispBlanksAs val="zero"/>
  </c:chart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4669EFE-6830-4A82-B4A1-5BA77A80F2F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69EFE-6830-4A82-B4A1-5BA77A80F2F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3F27F15-70A7-4778-A902-BDE8D20743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98AB6-8083-43C5-969C-2C2CF11CB9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B9FAB2-4B44-4AA3-88B1-B09900DFAE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8A76BC0-AF8C-4A38-A4A8-3F06E67002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597C68-A111-49FE-BA0F-ACC302F5BA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8DA519-EB67-4F88-A19C-1B1AD9D669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D8574-9780-4971-AF85-5E88AC5E8D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B8C77A-8BBB-48DC-87D0-662B7F75F7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88214B-E23B-4967-A6B2-7906737D68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288F6F-5DA2-419B-9E02-4312C55F21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1B5D3F-B3DB-46B9-B417-E97DC30968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70E708-4FEE-4656-9CB5-389FD91286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4CD27-C956-40A3-BA32-6CC09FB9C3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9EBC21-5C44-4DCD-A482-91826ABB3E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DFBA14-12F5-4F4E-8E6F-C401424C89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437CF3-E966-49BC-B925-2271BA8CAA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D36101-CADD-418C-9B58-4698D53985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38B31B-B3C7-4CF3-AD72-B113190EC1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F661D2-707A-4AC0-8DD4-A59C41521C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992369-FF9C-4FB1-BE9D-93EC3DF0CE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7DBAB8-5D1A-4588-BB8E-C622000BE9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217F29-EAA2-4AF9-8BAB-AD1FDDC332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F374F4B-EBE3-422A-8720-A2E140DF6F1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C33E073-44C9-4872-8550-2F786BAA86F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85786" y="928671"/>
            <a:ext cx="7358114" cy="2714643"/>
          </a:xfrm>
        </p:spPr>
        <p:txBody>
          <a:bodyPr/>
          <a:lstStyle/>
          <a:p>
            <a:r>
              <a:rPr lang="ro-RO" sz="4000" dirty="0" smtClean="0">
                <a:latin typeface="Arial Black" pitchFamily="34" charset="0"/>
                <a:cs typeface="Times New Roman" pitchFamily="18" charset="0"/>
              </a:rPr>
              <a:t>SPECIFIC ASPECTS OF THE EVOLUTION AND PROGNOSIS OF RHEUMATOID ARTRITIS</a:t>
            </a:r>
            <a:endParaRPr lang="en-US" sz="4000" dirty="0"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2976" y="5143512"/>
            <a:ext cx="7715304" cy="495288"/>
          </a:xfrm>
        </p:spPr>
        <p:txBody>
          <a:bodyPr/>
          <a:lstStyle/>
          <a:p>
            <a:endParaRPr lang="ro-RO" dirty="0" smtClean="0"/>
          </a:p>
          <a:p>
            <a:r>
              <a:rPr lang="ro-RO" dirty="0" smtClean="0">
                <a:latin typeface="Arial Black" pitchFamily="34" charset="0"/>
              </a:rPr>
              <a:t>COORDINATOR: Prof. Dr. GEORGESCU LIA,  </a:t>
            </a:r>
          </a:p>
          <a:p>
            <a:r>
              <a:rPr lang="ro-RO" dirty="0" smtClean="0">
                <a:latin typeface="Arial Black" pitchFamily="34" charset="0"/>
              </a:rPr>
              <a:t> Dr. SZASZ SIMONA</a:t>
            </a:r>
          </a:p>
          <a:p>
            <a:endParaRPr lang="ro-RO" dirty="0"/>
          </a:p>
        </p:txBody>
      </p:sp>
      <p:sp>
        <p:nvSpPr>
          <p:cNvPr id="4" name="Rectangle 3"/>
          <p:cNvSpPr/>
          <p:nvPr/>
        </p:nvSpPr>
        <p:spPr>
          <a:xfrm>
            <a:off x="1214414" y="4357694"/>
            <a:ext cx="72152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2400" dirty="0" smtClean="0">
                <a:latin typeface="Arial Black" pitchFamily="34" charset="0"/>
              </a:rPr>
              <a:t>FIRST AUTHOR: OPRIȘ IULIA-CRISTINA</a:t>
            </a:r>
          </a:p>
          <a:p>
            <a:r>
              <a:rPr lang="ro-RO" sz="2400" dirty="0" smtClean="0">
                <a:latin typeface="Arial Black" pitchFamily="34" charset="0"/>
              </a:rPr>
              <a:t>AUTHOR: </a:t>
            </a:r>
            <a:r>
              <a:rPr lang="ro-RO" sz="2400" dirty="0" smtClean="0">
                <a:latin typeface="Arial Black" pitchFamily="34" charset="0"/>
              </a:rPr>
              <a:t>ANGHEL</a:t>
            </a:r>
            <a:r>
              <a:rPr lang="en-US" sz="2400" dirty="0" smtClean="0">
                <a:latin typeface="Arial Black" pitchFamily="34" charset="0"/>
              </a:rPr>
              <a:t> (BUJOR)</a:t>
            </a:r>
            <a:r>
              <a:rPr lang="ro-RO" sz="2400" dirty="0" smtClean="0">
                <a:latin typeface="Arial Black" pitchFamily="34" charset="0"/>
              </a:rPr>
              <a:t> </a:t>
            </a:r>
            <a:r>
              <a:rPr lang="ro-RO" sz="2400" dirty="0" smtClean="0">
                <a:latin typeface="Arial Black" pitchFamily="34" charset="0"/>
              </a:rPr>
              <a:t>VALENTINA</a:t>
            </a:r>
            <a:endParaRPr lang="en-US" sz="24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28596" y="500042"/>
            <a:ext cx="8715404" cy="1214446"/>
          </a:xfrm>
        </p:spPr>
        <p:txBody>
          <a:bodyPr/>
          <a:lstStyle/>
          <a:p>
            <a:r>
              <a:rPr lang="ro-RO" dirty="0" smtClean="0">
                <a:latin typeface="Arial Black" pitchFamily="34" charset="0"/>
              </a:rPr>
              <a:t>5.</a:t>
            </a:r>
            <a:r>
              <a:rPr lang="en-US" dirty="0" smtClean="0">
                <a:latin typeface="Arial Black" pitchFamily="34" charset="0"/>
              </a:rPr>
              <a:t>The association between a delayed diagnosis and the evolution of the disease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55612" y="5857892"/>
            <a:ext cx="8688387" cy="1000108"/>
          </a:xfrm>
        </p:spPr>
        <p:txBody>
          <a:bodyPr/>
          <a:lstStyle/>
          <a:p>
            <a:r>
              <a:rPr lang="en-US" sz="1800" dirty="0" smtClean="0">
                <a:latin typeface="Arial Black" pitchFamily="34" charset="0"/>
              </a:rPr>
              <a:t> </a:t>
            </a:r>
            <a:r>
              <a:rPr lang="en-US" sz="1800" dirty="0" smtClean="0">
                <a:latin typeface="Arial Black" pitchFamily="34" charset="0"/>
              </a:rPr>
              <a:t>Studying the relationship between delay in diagnosis and the anatomical stage, statistics obtained </a:t>
            </a:r>
            <a:r>
              <a:rPr lang="en-US" sz="1800" dirty="0" smtClean="0">
                <a:latin typeface="Arial Black" pitchFamily="34" charset="0"/>
              </a:rPr>
              <a:t> a p value=0,0035</a:t>
            </a:r>
            <a:endParaRPr lang="en-US" sz="1800" dirty="0" smtClean="0">
              <a:latin typeface="Arial Black" pitchFamily="34" charset="0"/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Chart 9"/>
          <p:cNvGraphicFramePr/>
          <p:nvPr/>
        </p:nvGraphicFramePr>
        <p:xfrm>
          <a:off x="4286248" y="2143116"/>
          <a:ext cx="4500594" cy="3071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/>
          <p:nvPr/>
        </p:nvGraphicFramePr>
        <p:xfrm>
          <a:off x="357158" y="2214554"/>
          <a:ext cx="4643470" cy="285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4638"/>
            <a:ext cx="8226425" cy="1654164"/>
          </a:xfrm>
        </p:spPr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The distribution of the </a:t>
            </a:r>
            <a:r>
              <a:rPr lang="en-US" dirty="0" err="1" smtClean="0">
                <a:latin typeface="Arial Black" pitchFamily="34" charset="0"/>
              </a:rPr>
              <a:t>pacients</a:t>
            </a:r>
            <a:r>
              <a:rPr lang="en-US" dirty="0" smtClean="0">
                <a:latin typeface="Arial Black" pitchFamily="34" charset="0"/>
              </a:rPr>
              <a:t> depending  the rheumatoid factor presence or absence </a:t>
            </a:r>
            <a:endParaRPr lang="en-US" dirty="0">
              <a:latin typeface="Arial Black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8596" y="1928802"/>
          <a:ext cx="4116387" cy="3071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4714876" y="2000240"/>
          <a:ext cx="4429124" cy="3071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5"/>
          <p:cNvSpPr/>
          <p:nvPr/>
        </p:nvSpPr>
        <p:spPr>
          <a:xfrm>
            <a:off x="500034" y="5229493"/>
            <a:ext cx="77153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dirty="0" smtClean="0"/>
              <a:t>-</a:t>
            </a:r>
            <a:r>
              <a:rPr lang="en-US" sz="2000" dirty="0" smtClean="0">
                <a:latin typeface="Arial Black" pitchFamily="34" charset="0"/>
              </a:rPr>
              <a:t>The rheumatoid factor was</a:t>
            </a:r>
            <a:r>
              <a:rPr lang="en-US" sz="2000" dirty="0" smtClean="0">
                <a:latin typeface="Arial Black" pitchFamily="34" charset="0"/>
              </a:rPr>
              <a:t> </a:t>
            </a:r>
            <a:r>
              <a:rPr lang="en-US" sz="2000" dirty="0" smtClean="0">
                <a:latin typeface="Arial Black" pitchFamily="34" charset="0"/>
              </a:rPr>
              <a:t>positive at </a:t>
            </a:r>
          </a:p>
          <a:p>
            <a:r>
              <a:rPr lang="en-US" sz="2000" dirty="0" smtClean="0">
                <a:latin typeface="Arial Black" pitchFamily="34" charset="0"/>
              </a:rPr>
              <a:t>- </a:t>
            </a:r>
            <a:r>
              <a:rPr lang="en-US" sz="2000" dirty="0" smtClean="0">
                <a:latin typeface="Arial Black" pitchFamily="34" charset="0"/>
              </a:rPr>
              <a:t>76 </a:t>
            </a:r>
            <a:r>
              <a:rPr lang="en-US" sz="2000" dirty="0" smtClean="0">
                <a:latin typeface="Arial Black" pitchFamily="34" charset="0"/>
              </a:rPr>
              <a:t>(89,41%) </a:t>
            </a:r>
            <a:r>
              <a:rPr lang="en-US" sz="2000" dirty="0" smtClean="0">
                <a:latin typeface="Arial Black" pitchFamily="34" charset="0"/>
              </a:rPr>
              <a:t>woman</a:t>
            </a:r>
            <a:r>
              <a:rPr lang="ro-RO" sz="2000" dirty="0" smtClean="0">
                <a:latin typeface="Arial Black" pitchFamily="34" charset="0"/>
              </a:rPr>
              <a:t>                            </a:t>
            </a:r>
            <a:r>
              <a:rPr lang="en-US" sz="2000" dirty="0" smtClean="0">
                <a:latin typeface="Arial Black" pitchFamily="34" charset="0"/>
              </a:rPr>
              <a:t> </a:t>
            </a:r>
            <a:r>
              <a:rPr lang="ro-RO" sz="2000" dirty="0" smtClean="0">
                <a:latin typeface="Arial Black" pitchFamily="34" charset="0"/>
              </a:rPr>
              <a:t>                                                                                        </a:t>
            </a:r>
            <a:r>
              <a:rPr lang="en-US" sz="2000" dirty="0" smtClean="0">
                <a:latin typeface="Arial Black" pitchFamily="34" charset="0"/>
              </a:rPr>
              <a:t>                   </a:t>
            </a:r>
            <a:r>
              <a:rPr lang="ro-RO" sz="2000" dirty="0" smtClean="0">
                <a:latin typeface="Arial Black" pitchFamily="34" charset="0"/>
              </a:rPr>
              <a:t>-</a:t>
            </a:r>
            <a:r>
              <a:rPr lang="en-US" sz="2000" dirty="0" smtClean="0">
                <a:latin typeface="Arial Black" pitchFamily="34" charset="0"/>
              </a:rPr>
              <a:t> 11 </a:t>
            </a:r>
            <a:r>
              <a:rPr lang="en-US" sz="2000" dirty="0" smtClean="0">
                <a:latin typeface="Arial Black" pitchFamily="34" charset="0"/>
              </a:rPr>
              <a:t>(73,33%) </a:t>
            </a:r>
            <a:r>
              <a:rPr lang="en-US" sz="2000" dirty="0" smtClean="0">
                <a:latin typeface="Arial Black" pitchFamily="34" charset="0"/>
              </a:rPr>
              <a:t>men</a:t>
            </a:r>
            <a:endParaRPr lang="en-US" sz="20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Staging </a:t>
            </a:r>
            <a:r>
              <a:rPr lang="en-US" dirty="0" smtClean="0">
                <a:latin typeface="Arial Black" pitchFamily="34" charset="0"/>
              </a:rPr>
              <a:t>of patients in the study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5613" y="1214422"/>
          <a:ext cx="3902073" cy="3500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4286248" y="1214422"/>
          <a:ext cx="4500594" cy="35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5"/>
          <p:cNvSpPr/>
          <p:nvPr/>
        </p:nvSpPr>
        <p:spPr>
          <a:xfrm>
            <a:off x="500034" y="5143512"/>
            <a:ext cx="78581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dirty="0" smtClean="0"/>
              <a:t>-</a:t>
            </a:r>
            <a:r>
              <a:rPr lang="en-US" dirty="0" smtClean="0">
                <a:latin typeface="Arial Black" pitchFamily="34" charset="0"/>
              </a:rPr>
              <a:t>anatomical stage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smtClean="0">
                <a:latin typeface="Arial Black" pitchFamily="34" charset="0"/>
              </a:rPr>
              <a:t>I </a:t>
            </a:r>
            <a:r>
              <a:rPr lang="en-US" dirty="0" err="1" smtClean="0">
                <a:latin typeface="Arial Black" pitchFamily="34" charset="0"/>
              </a:rPr>
              <a:t>și</a:t>
            </a:r>
            <a:r>
              <a:rPr lang="en-US" dirty="0" smtClean="0">
                <a:latin typeface="Arial Black" pitchFamily="34" charset="0"/>
              </a:rPr>
              <a:t> II</a:t>
            </a:r>
            <a:r>
              <a:rPr lang="ro-RO" dirty="0" smtClean="0">
                <a:latin typeface="Arial Black" pitchFamily="34" charset="0"/>
              </a:rPr>
              <a:t>   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ro-RO" dirty="0" smtClean="0">
                <a:latin typeface="Arial Black" pitchFamily="34" charset="0"/>
              </a:rPr>
              <a:t>-</a:t>
            </a:r>
            <a:r>
              <a:rPr lang="en-US" dirty="0" smtClean="0">
                <a:latin typeface="Arial Black" pitchFamily="34" charset="0"/>
              </a:rPr>
              <a:t>26 ( 30,58%) </a:t>
            </a:r>
            <a:r>
              <a:rPr lang="en-US" dirty="0" smtClean="0">
                <a:latin typeface="Arial Black" pitchFamily="34" charset="0"/>
              </a:rPr>
              <a:t>woman</a:t>
            </a:r>
            <a:r>
              <a:rPr lang="en-US" dirty="0" smtClean="0">
                <a:latin typeface="Arial Black" pitchFamily="34" charset="0"/>
              </a:rPr>
              <a:t> </a:t>
            </a:r>
            <a:endParaRPr lang="ro-RO" dirty="0" smtClean="0">
              <a:latin typeface="Arial Black" pitchFamily="34" charset="0"/>
            </a:endParaRPr>
          </a:p>
          <a:p>
            <a:r>
              <a:rPr lang="ro-RO" dirty="0" smtClean="0">
                <a:latin typeface="Arial Black" pitchFamily="34" charset="0"/>
              </a:rPr>
              <a:t>                                            -</a:t>
            </a:r>
            <a:r>
              <a:rPr lang="en-US" dirty="0" smtClean="0">
                <a:latin typeface="Arial Black" pitchFamily="34" charset="0"/>
              </a:rPr>
              <a:t>4 ( 26,66%) </a:t>
            </a:r>
            <a:r>
              <a:rPr lang="en-US" dirty="0" smtClean="0">
                <a:latin typeface="Arial Black" pitchFamily="34" charset="0"/>
              </a:rPr>
              <a:t>mal</a:t>
            </a:r>
          </a:p>
          <a:p>
            <a:r>
              <a:rPr lang="en-US" dirty="0" smtClean="0">
                <a:latin typeface="Arial Black" pitchFamily="34" charset="0"/>
              </a:rPr>
              <a:t>-anatomical stage </a:t>
            </a:r>
            <a:r>
              <a:rPr lang="en-US" dirty="0" smtClean="0">
                <a:latin typeface="Arial Black" pitchFamily="34" charset="0"/>
              </a:rPr>
              <a:t>III-IV </a:t>
            </a:r>
            <a:r>
              <a:rPr lang="ro-RO" dirty="0" smtClean="0">
                <a:latin typeface="Arial Black" pitchFamily="34" charset="0"/>
              </a:rPr>
              <a:t>-</a:t>
            </a:r>
            <a:r>
              <a:rPr lang="en-US" dirty="0" smtClean="0">
                <a:latin typeface="Arial Black" pitchFamily="34" charset="0"/>
              </a:rPr>
              <a:t> 59 (69,41%) </a:t>
            </a:r>
            <a:r>
              <a:rPr lang="en-US" dirty="0" smtClean="0">
                <a:latin typeface="Arial Black" pitchFamily="34" charset="0"/>
              </a:rPr>
              <a:t>woman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ro-RO" dirty="0" smtClean="0">
                <a:latin typeface="Arial Black" pitchFamily="34" charset="0"/>
              </a:rPr>
              <a:t> </a:t>
            </a:r>
            <a:endParaRPr lang="ro-RO" dirty="0" smtClean="0">
              <a:latin typeface="Arial Black" pitchFamily="34" charset="0"/>
            </a:endParaRPr>
          </a:p>
          <a:p>
            <a:r>
              <a:rPr lang="ro-RO" dirty="0" smtClean="0">
                <a:latin typeface="Arial Black" pitchFamily="34" charset="0"/>
              </a:rPr>
              <a:t>                                            -</a:t>
            </a:r>
            <a:r>
              <a:rPr lang="en-US" dirty="0" smtClean="0">
                <a:latin typeface="Arial Black" pitchFamily="34" charset="0"/>
              </a:rPr>
              <a:t>11 (73,34%) </a:t>
            </a:r>
            <a:r>
              <a:rPr lang="en-US" dirty="0" smtClean="0">
                <a:latin typeface="Arial Black" pitchFamily="34" charset="0"/>
              </a:rPr>
              <a:t>men</a:t>
            </a:r>
            <a:endParaRPr lang="en-US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896120" cy="1143000"/>
          </a:xfrm>
        </p:spPr>
        <p:txBody>
          <a:bodyPr/>
          <a:lstStyle/>
          <a:p>
            <a:r>
              <a:rPr lang="en-US" sz="4000" dirty="0" smtClean="0">
                <a:latin typeface="Arial Black" pitchFamily="34" charset="0"/>
              </a:rPr>
              <a:t>CONCLUSIONS</a:t>
            </a:r>
            <a:endParaRPr lang="en-US" sz="40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Arial Black" pitchFamily="34" charset="0"/>
              </a:rPr>
              <a:t> The </a:t>
            </a:r>
            <a:r>
              <a:rPr lang="en-US" sz="2800" dirty="0" smtClean="0">
                <a:latin typeface="Arial Black" pitchFamily="34" charset="0"/>
              </a:rPr>
              <a:t>p</a:t>
            </a:r>
            <a:r>
              <a:rPr lang="en-US" sz="2800" dirty="0" smtClean="0">
                <a:latin typeface="Arial Black" pitchFamily="34" charset="0"/>
              </a:rPr>
              <a:t>revalence of the disease is </a:t>
            </a:r>
            <a:r>
              <a:rPr lang="en-US" sz="2800" dirty="0" smtClean="0">
                <a:latin typeface="Arial Black" pitchFamily="34" charset="0"/>
              </a:rPr>
              <a:t>higher in females than males </a:t>
            </a:r>
            <a:endParaRPr lang="ro-RO" sz="2800" dirty="0" smtClean="0">
              <a:latin typeface="Arial Black" pitchFamily="34" charset="0"/>
            </a:endParaRPr>
          </a:p>
          <a:p>
            <a:r>
              <a:rPr lang="en-US" sz="2800" dirty="0" smtClean="0">
                <a:latin typeface="Arial Black" pitchFamily="34" charset="0"/>
              </a:rPr>
              <a:t>The incidence </a:t>
            </a:r>
            <a:r>
              <a:rPr lang="en-US" sz="2800" dirty="0" smtClean="0">
                <a:latin typeface="Arial Black" pitchFamily="34" charset="0"/>
              </a:rPr>
              <a:t>of rheumatoid arthritis in rural versus urban areas is </a:t>
            </a:r>
            <a:r>
              <a:rPr lang="en-US" sz="2800" dirty="0" smtClean="0">
                <a:latin typeface="Arial Black" pitchFamily="34" charset="0"/>
              </a:rPr>
              <a:t>similar</a:t>
            </a:r>
          </a:p>
          <a:p>
            <a:r>
              <a:rPr lang="en-US" sz="2800" dirty="0" smtClean="0">
                <a:latin typeface="Arial Black" pitchFamily="34" charset="0"/>
              </a:rPr>
              <a:t>The time </a:t>
            </a:r>
            <a:r>
              <a:rPr lang="en-US" sz="2800" dirty="0" smtClean="0">
                <a:latin typeface="Arial Black" pitchFamily="34" charset="0"/>
              </a:rPr>
              <a:t>interval between symptom onset and diagnosis is higher in women </a:t>
            </a:r>
            <a:r>
              <a:rPr lang="en-US" sz="2800" dirty="0" smtClean="0">
                <a:latin typeface="Arial Black" pitchFamily="34" charset="0"/>
              </a:rPr>
              <a:t>(2.2 </a:t>
            </a:r>
            <a:r>
              <a:rPr lang="en-US" sz="2800" dirty="0" smtClean="0">
                <a:latin typeface="Arial Black" pitchFamily="34" charset="0"/>
              </a:rPr>
              <a:t>years</a:t>
            </a:r>
            <a:r>
              <a:rPr lang="en-US" sz="2800" dirty="0" smtClean="0">
                <a:latin typeface="Arial Black" pitchFamily="34" charset="0"/>
              </a:rPr>
              <a:t>)</a:t>
            </a:r>
          </a:p>
          <a:p>
            <a:r>
              <a:rPr lang="en-US" sz="2800" dirty="0" smtClean="0">
                <a:latin typeface="Arial Black" pitchFamily="34" charset="0"/>
              </a:rPr>
              <a:t>Early diagnosis of rheumatoid arthritis is associated with a less aggressive evolution both anatomically and clinically.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1285860"/>
            <a:ext cx="8226425" cy="1317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1214414" y="2643182"/>
            <a:ext cx="7467624" cy="3482981"/>
          </a:xfrm>
        </p:spPr>
        <p:txBody>
          <a:bodyPr/>
          <a:lstStyle/>
          <a:p>
            <a:pPr>
              <a:buNone/>
            </a:pPr>
            <a:r>
              <a:rPr lang="en-US" sz="6600" dirty="0" smtClean="0">
                <a:latin typeface="Arial Black" pitchFamily="34" charset="0"/>
                <a:cs typeface="Times New Roman" pitchFamily="18" charset="0"/>
              </a:rPr>
              <a:t>Thank you!</a:t>
            </a:r>
            <a:endParaRPr lang="ro-RO" sz="6600" dirty="0" smtClean="0">
              <a:latin typeface="Arial Black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2071670" y="274638"/>
            <a:ext cx="5143535" cy="796908"/>
          </a:xfrm>
        </p:spPr>
        <p:txBody>
          <a:bodyPr/>
          <a:lstStyle/>
          <a:p>
            <a:r>
              <a:rPr lang="ro-RO" sz="3600" dirty="0" smtClean="0">
                <a:latin typeface="Arial Black" pitchFamily="34" charset="0"/>
              </a:rPr>
              <a:t>INT</a:t>
            </a:r>
            <a:r>
              <a:rPr lang="en-US" sz="3600" dirty="0" smtClean="0">
                <a:latin typeface="Arial Black" pitchFamily="34" charset="0"/>
              </a:rPr>
              <a:t>RODUCTION</a:t>
            </a:r>
            <a:endParaRPr lang="en-US" sz="3600" dirty="0">
              <a:latin typeface="Arial Black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1600200"/>
            <a:ext cx="8805893" cy="5257800"/>
          </a:xfrm>
        </p:spPr>
        <p:txBody>
          <a:bodyPr/>
          <a:lstStyle/>
          <a:p>
            <a:pPr>
              <a:buNone/>
            </a:pPr>
            <a:r>
              <a:rPr lang="ro-RO" dirty="0" smtClean="0"/>
              <a:t>-</a:t>
            </a:r>
            <a:r>
              <a:rPr lang="en-US" dirty="0" smtClean="0"/>
              <a:t>systemic autoimmune disease</a:t>
            </a:r>
            <a:r>
              <a:rPr lang="ro-RO" dirty="0" smtClean="0"/>
              <a:t>→ </a:t>
            </a:r>
            <a:r>
              <a:rPr lang="en-US" dirty="0" smtClean="0"/>
              <a:t>chronic evolution</a:t>
            </a:r>
            <a:endParaRPr lang="ro-RO" dirty="0" smtClean="0"/>
          </a:p>
          <a:p>
            <a:pPr>
              <a:buNone/>
            </a:pPr>
            <a:r>
              <a:rPr lang="ro-RO" dirty="0" smtClean="0"/>
              <a:t>-</a:t>
            </a:r>
            <a:r>
              <a:rPr lang="en-US" dirty="0" smtClean="0"/>
              <a:t>unknown etiology</a:t>
            </a:r>
            <a:endParaRPr lang="ro-RO" dirty="0" smtClean="0"/>
          </a:p>
          <a:p>
            <a:pPr>
              <a:buNone/>
            </a:pPr>
            <a:r>
              <a:rPr lang="ro-RO" dirty="0" smtClean="0"/>
              <a:t>-</a:t>
            </a:r>
            <a:r>
              <a:rPr lang="en-US" dirty="0" smtClean="0"/>
              <a:t>produce an inflammatory response</a:t>
            </a:r>
            <a:endParaRPr lang="ro-RO" dirty="0" smtClean="0"/>
          </a:p>
          <a:p>
            <a:pPr>
              <a:buNone/>
            </a:pPr>
            <a:r>
              <a:rPr lang="ro-RO" dirty="0" smtClean="0"/>
              <a:t> -af</a:t>
            </a:r>
            <a:r>
              <a:rPr lang="en-US" dirty="0" err="1" smtClean="0"/>
              <a:t>ffect</a:t>
            </a:r>
            <a:r>
              <a:rPr lang="ro-RO" dirty="0" smtClean="0"/>
              <a:t> </a:t>
            </a:r>
            <a:r>
              <a:rPr lang="en-US" dirty="0" smtClean="0"/>
              <a:t>      </a:t>
            </a:r>
            <a:r>
              <a:rPr lang="ro-RO" dirty="0" smtClean="0"/>
              <a:t>–</a:t>
            </a:r>
            <a:r>
              <a:rPr lang="en-US" dirty="0" smtClean="0"/>
              <a:t>joints cartilage</a:t>
            </a:r>
            <a:endParaRPr lang="ro-RO" dirty="0" smtClean="0"/>
          </a:p>
          <a:p>
            <a:pPr>
              <a:buNone/>
            </a:pPr>
            <a:r>
              <a:rPr lang="ro-RO" dirty="0" smtClean="0"/>
              <a:t>                   -</a:t>
            </a:r>
            <a:r>
              <a:rPr lang="en-US" dirty="0" smtClean="0"/>
              <a:t>epiphyses</a:t>
            </a:r>
            <a:endParaRPr lang="ro-RO" dirty="0" smtClean="0"/>
          </a:p>
          <a:p>
            <a:pPr>
              <a:buNone/>
            </a:pPr>
            <a:r>
              <a:rPr lang="ro-RO" dirty="0" smtClean="0"/>
              <a:t>                   -</a:t>
            </a:r>
            <a:r>
              <a:rPr lang="en-US" dirty="0" smtClean="0"/>
              <a:t>ligaments</a:t>
            </a:r>
            <a:endParaRPr lang="ro-RO" dirty="0" smtClean="0"/>
          </a:p>
          <a:p>
            <a:pPr>
              <a:buNone/>
            </a:pPr>
            <a:r>
              <a:rPr lang="ro-RO" dirty="0" smtClean="0"/>
              <a:t>                   -tend</a:t>
            </a:r>
            <a:r>
              <a:rPr lang="en-US" dirty="0" err="1" smtClean="0"/>
              <a:t>ons</a:t>
            </a:r>
            <a:endParaRPr lang="en-US" dirty="0" smtClean="0"/>
          </a:p>
          <a:p>
            <a:pPr>
              <a:buNone/>
            </a:pPr>
            <a:r>
              <a:rPr lang="ro-RO" dirty="0" smtClean="0"/>
              <a:t>-</a:t>
            </a:r>
            <a:r>
              <a:rPr lang="en-US" dirty="0" smtClean="0"/>
              <a:t>causes - pain,</a:t>
            </a:r>
          </a:p>
          <a:p>
            <a:pPr>
              <a:buNone/>
            </a:pPr>
            <a:r>
              <a:rPr lang="en-US" dirty="0" smtClean="0"/>
              <a:t>              - swelling, </a:t>
            </a:r>
          </a:p>
          <a:p>
            <a:pPr>
              <a:buNone/>
            </a:pPr>
            <a:r>
              <a:rPr lang="en-US" dirty="0" smtClean="0"/>
              <a:t>              - stiffness </a:t>
            </a:r>
          </a:p>
          <a:p>
            <a:pPr>
              <a:buNone/>
            </a:pPr>
            <a:r>
              <a:rPr lang="en-US" dirty="0" smtClean="0"/>
              <a:t>              -loss of function </a:t>
            </a:r>
            <a:endParaRPr lang="ro-RO" dirty="0" smtClean="0"/>
          </a:p>
        </p:txBody>
      </p:sp>
      <p:pic>
        <p:nvPicPr>
          <p:cNvPr id="2" name="Picture 2" descr="C:\Users\Iulia\Desktop\Artrita_reumatoid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2571744"/>
            <a:ext cx="3143272" cy="3429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8072462" cy="654032"/>
          </a:xfrm>
        </p:spPr>
        <p:txBody>
          <a:bodyPr/>
          <a:lstStyle/>
          <a:p>
            <a:r>
              <a:rPr lang="en-US" sz="3600" dirty="0" smtClean="0">
                <a:latin typeface="Arial Black" pitchFamily="34" charset="0"/>
              </a:rPr>
              <a:t>OBJECTIVE AND METHODS</a:t>
            </a:r>
            <a:r>
              <a:rPr lang="ro-RO" sz="3600" dirty="0" smtClean="0">
                <a:latin typeface="Arial Black" pitchFamily="34" charset="0"/>
              </a:rPr>
              <a:t> </a:t>
            </a:r>
            <a:endParaRPr lang="en-US" sz="36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5" y="1428736"/>
            <a:ext cx="4286280" cy="2286016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Arial Black" pitchFamily="34" charset="0"/>
              </a:rPr>
              <a:t>Follow:</a:t>
            </a:r>
            <a:r>
              <a:rPr lang="ro-RO" dirty="0" smtClean="0">
                <a:latin typeface="Arial Black" pitchFamily="34" charset="0"/>
              </a:rPr>
              <a:t> - </a:t>
            </a:r>
            <a:r>
              <a:rPr lang="en-US" dirty="0" smtClean="0">
                <a:latin typeface="Arial Black" pitchFamily="34" charset="0"/>
              </a:rPr>
              <a:t>the evolution</a:t>
            </a:r>
            <a:r>
              <a:rPr lang="ro-RO" dirty="0" smtClean="0">
                <a:latin typeface="Arial Black" pitchFamily="34" charset="0"/>
              </a:rPr>
              <a:t> </a:t>
            </a:r>
          </a:p>
          <a:p>
            <a:pPr>
              <a:buNone/>
            </a:pPr>
            <a:r>
              <a:rPr lang="ro-RO" dirty="0" smtClean="0">
                <a:latin typeface="Arial Black" pitchFamily="34" charset="0"/>
              </a:rPr>
              <a:t>             </a:t>
            </a:r>
            <a:r>
              <a:rPr lang="en-US" dirty="0" smtClean="0">
                <a:latin typeface="Arial Black" pitchFamily="34" charset="0"/>
              </a:rPr>
              <a:t>-the prognosis         </a:t>
            </a:r>
          </a:p>
          <a:p>
            <a:pPr>
              <a:buNone/>
            </a:pPr>
            <a:r>
              <a:rPr lang="en-US" dirty="0" smtClean="0">
                <a:latin typeface="Arial Black" pitchFamily="34" charset="0"/>
              </a:rPr>
              <a:t>A </a:t>
            </a:r>
            <a:r>
              <a:rPr lang="ro-RO" dirty="0" smtClean="0">
                <a:latin typeface="Arial Black" pitchFamily="34" charset="0"/>
              </a:rPr>
              <a:t> -retrospectiv</a:t>
            </a:r>
            <a:r>
              <a:rPr lang="en-US" dirty="0" smtClean="0">
                <a:latin typeface="Arial Black" pitchFamily="34" charset="0"/>
              </a:rPr>
              <a:t>e</a:t>
            </a:r>
            <a:endParaRPr lang="ro-RO" dirty="0" smtClean="0">
              <a:latin typeface="Arial Black" pitchFamily="34" charset="0"/>
            </a:endParaRPr>
          </a:p>
          <a:p>
            <a:pPr>
              <a:buNone/>
            </a:pPr>
            <a:r>
              <a:rPr lang="ro-RO" dirty="0" smtClean="0">
                <a:latin typeface="Arial Black" pitchFamily="34" charset="0"/>
              </a:rPr>
              <a:t>    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ro-RO" dirty="0" smtClean="0">
                <a:latin typeface="Arial Black" pitchFamily="34" charset="0"/>
              </a:rPr>
              <a:t>-observational</a:t>
            </a:r>
          </a:p>
          <a:p>
            <a:pPr>
              <a:buNone/>
            </a:pPr>
            <a:r>
              <a:rPr lang="ro-RO" dirty="0" smtClean="0">
                <a:latin typeface="Arial Black" pitchFamily="34" charset="0"/>
              </a:rPr>
              <a:t>     -anal</a:t>
            </a:r>
            <a:r>
              <a:rPr lang="en-US" dirty="0" err="1" smtClean="0">
                <a:latin typeface="Arial Black" pitchFamily="34" charset="0"/>
              </a:rPr>
              <a:t>yt</a:t>
            </a:r>
            <a:r>
              <a:rPr lang="ro-RO" dirty="0" smtClean="0">
                <a:latin typeface="Arial Black" pitchFamily="34" charset="0"/>
              </a:rPr>
              <a:t>ic</a:t>
            </a:r>
            <a:r>
              <a:rPr lang="en-US" dirty="0" smtClean="0">
                <a:latin typeface="Arial Black" pitchFamily="34" charset="0"/>
              </a:rPr>
              <a:t>al study</a:t>
            </a:r>
            <a:endParaRPr lang="ro-RO" dirty="0" smtClean="0">
              <a:latin typeface="Arial Black" pitchFamily="34" charset="0"/>
            </a:endParaRPr>
          </a:p>
          <a:p>
            <a:endParaRPr lang="ro-RO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786166"/>
            <a:ext cx="3429023" cy="2857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3857628"/>
            <a:ext cx="3357586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4572000" y="1142984"/>
            <a:ext cx="38576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Arial Black" pitchFamily="34" charset="0"/>
              </a:rPr>
              <a:t>In the Rheumatology Clinic of </a:t>
            </a:r>
            <a:r>
              <a:rPr lang="en-US" sz="2400" dirty="0" err="1" smtClean="0">
                <a:latin typeface="Arial Black" pitchFamily="34" charset="0"/>
              </a:rPr>
              <a:t>Targu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Mures</a:t>
            </a:r>
            <a:r>
              <a:rPr lang="en-US" sz="2400" dirty="0" smtClean="0">
                <a:latin typeface="Arial Black" pitchFamily="34" charset="0"/>
              </a:rPr>
              <a:t> </a:t>
            </a:r>
            <a:endParaRPr lang="en-US" sz="2400" dirty="0">
              <a:latin typeface="Arial Black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14876" y="2428869"/>
            <a:ext cx="40005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Arial Black" pitchFamily="34" charset="0"/>
              </a:rPr>
              <a:t>On a number of 100 patients </a:t>
            </a:r>
            <a:r>
              <a:rPr lang="en-US" sz="2400" dirty="0" smtClean="0">
                <a:latin typeface="Arial Black" pitchFamily="34" charset="0"/>
              </a:rPr>
              <a:t> - </a:t>
            </a:r>
            <a:r>
              <a:rPr lang="en-US" sz="2400" dirty="0" smtClean="0">
                <a:latin typeface="Arial Black" pitchFamily="34" charset="0"/>
              </a:rPr>
              <a:t>85 woman</a:t>
            </a:r>
          </a:p>
          <a:p>
            <a:r>
              <a:rPr lang="en-US" sz="2400" dirty="0" smtClean="0">
                <a:latin typeface="Arial Black" pitchFamily="34" charset="0"/>
              </a:rPr>
              <a:t>               - 15 men</a:t>
            </a:r>
            <a:endParaRPr lang="en-US" sz="24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734455" cy="1296974"/>
          </a:xfrm>
        </p:spPr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The evolution and the prognosis according to</a:t>
            </a:r>
            <a:r>
              <a:rPr lang="ro-RO" dirty="0" smtClean="0">
                <a:latin typeface="Arial Black" pitchFamily="34" charset="0"/>
              </a:rPr>
              <a:t> :</a:t>
            </a:r>
            <a:br>
              <a:rPr lang="ro-RO" dirty="0" smtClean="0">
                <a:latin typeface="Arial Black" pitchFamily="34" charset="0"/>
              </a:rPr>
            </a:br>
            <a:r>
              <a:rPr lang="ro-RO" dirty="0" smtClean="0">
                <a:latin typeface="Arial Black" pitchFamily="34" charset="0"/>
              </a:rPr>
              <a:t>1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ro-RO" dirty="0" smtClean="0">
                <a:latin typeface="Arial Black" pitchFamily="34" charset="0"/>
              </a:rPr>
              <a:t> sex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5" y="1600201"/>
            <a:ext cx="4143403" cy="290036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/>
          </a:p>
        </p:txBody>
      </p:sp>
      <p:graphicFrame>
        <p:nvGraphicFramePr>
          <p:cNvPr id="4" name="Object 1"/>
          <p:cNvGraphicFramePr/>
          <p:nvPr/>
        </p:nvGraphicFramePr>
        <p:xfrm>
          <a:off x="357158" y="2214554"/>
          <a:ext cx="3357586" cy="2714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357158" y="5000636"/>
            <a:ext cx="378621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-</a:t>
            </a:r>
            <a:r>
              <a:rPr lang="en-US" dirty="0" smtClean="0">
                <a:latin typeface="Arial Black" pitchFamily="34" charset="0"/>
                <a:ea typeface="Calibri" pitchFamily="34" charset="0"/>
                <a:cs typeface="Times New Roman" pitchFamily="18" charset="0"/>
              </a:rPr>
              <a:t>common in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woman with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a </a:t>
            </a:r>
            <a:r>
              <a:rPr kumimoji="0" lang="en-US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privalence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 of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4-5:1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00562" y="1000108"/>
            <a:ext cx="42148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3200" dirty="0" smtClean="0">
                <a:latin typeface="Arial Black" pitchFamily="34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ro-RO" sz="3200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Arial Black" pitchFamily="34" charset="0"/>
                <a:cs typeface="Times New Roman" pitchFamily="18" charset="0"/>
              </a:rPr>
              <a:t>age</a:t>
            </a:r>
            <a:endParaRPr lang="en-US" sz="3200" dirty="0">
              <a:latin typeface="Arial Black" pitchFamily="34" charset="0"/>
              <a:cs typeface="Times New Roman" pitchFamily="18" charset="0"/>
            </a:endParaRPr>
          </a:p>
        </p:txBody>
      </p:sp>
      <p:graphicFrame>
        <p:nvGraphicFramePr>
          <p:cNvPr id="8" name="Object 3"/>
          <p:cNvGraphicFramePr>
            <a:graphicFrameLocks/>
          </p:cNvGraphicFramePr>
          <p:nvPr/>
        </p:nvGraphicFramePr>
        <p:xfrm>
          <a:off x="4286248" y="1928802"/>
          <a:ext cx="4429156" cy="321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8"/>
          <p:cNvSpPr/>
          <p:nvPr/>
        </p:nvSpPr>
        <p:spPr>
          <a:xfrm>
            <a:off x="4643438" y="4286256"/>
            <a:ext cx="41434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 Black" pitchFamily="34" charset="0"/>
              </a:rPr>
              <a:t>increased disease prevalence in patients aged over 60 years is explained by the fact that this disease started with 10 to 15 years before carrying out this study</a:t>
            </a:r>
            <a:endParaRPr lang="en-US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143932" cy="785818"/>
          </a:xfrm>
        </p:spPr>
        <p:txBody>
          <a:bodyPr/>
          <a:lstStyle/>
          <a:p>
            <a:r>
              <a:rPr lang="ro-RO" sz="3600" dirty="0" smtClean="0">
                <a:latin typeface="Arial Black" pitchFamily="34" charset="0"/>
              </a:rPr>
              <a:t>3</a:t>
            </a:r>
            <a:r>
              <a:rPr lang="en-US" sz="3600" dirty="0" smtClean="0">
                <a:latin typeface="Arial Black" pitchFamily="34" charset="0"/>
              </a:rPr>
              <a:t> According to the environment</a:t>
            </a:r>
            <a:endParaRPr lang="en-US" sz="3600" dirty="0">
              <a:latin typeface="Arial Black" pitchFamily="34" charset="0"/>
            </a:endParaRPr>
          </a:p>
        </p:txBody>
      </p:sp>
      <p:graphicFrame>
        <p:nvGraphicFramePr>
          <p:cNvPr id="4" name="Object 8"/>
          <p:cNvGraphicFramePr>
            <a:graphicFrameLocks noGrp="1"/>
          </p:cNvGraphicFramePr>
          <p:nvPr>
            <p:ph idx="1"/>
          </p:nvPr>
        </p:nvGraphicFramePr>
        <p:xfrm>
          <a:off x="428597" y="1500174"/>
          <a:ext cx="6929486" cy="3400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285720" y="5357826"/>
            <a:ext cx="82868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2000" dirty="0" smtClean="0">
                <a:latin typeface="Arial Black" pitchFamily="34" charset="0"/>
              </a:rPr>
              <a:t>-</a:t>
            </a:r>
            <a:r>
              <a:rPr lang="en-US" sz="2000" dirty="0" smtClean="0">
                <a:latin typeface="Arial Black" pitchFamily="34" charset="0"/>
              </a:rPr>
              <a:t>the patients form the rural areas</a:t>
            </a:r>
          </a:p>
          <a:p>
            <a:r>
              <a:rPr lang="en-US" sz="2000" dirty="0" smtClean="0">
                <a:latin typeface="Arial Black" pitchFamily="34" charset="0"/>
              </a:rPr>
              <a:t>          - lower access to health services</a:t>
            </a:r>
          </a:p>
          <a:p>
            <a:r>
              <a:rPr lang="en-US" sz="2000" dirty="0" smtClean="0">
                <a:latin typeface="Arial Black" pitchFamily="34" charset="0"/>
              </a:rPr>
              <a:t>          -distrust of pharmacotherapy provided by hospitals</a:t>
            </a:r>
          </a:p>
          <a:p>
            <a:r>
              <a:rPr lang="en-US" sz="2000" dirty="0" smtClean="0">
                <a:latin typeface="Arial Black" pitchFamily="34" charset="0"/>
              </a:rPr>
              <a:t>          -lower awareness of the disease</a:t>
            </a:r>
            <a:endParaRPr lang="ro-RO" sz="2000" dirty="0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5612" y="500043"/>
            <a:ext cx="8474106" cy="1000131"/>
          </a:xfrm>
        </p:spPr>
        <p:txBody>
          <a:bodyPr/>
          <a:lstStyle/>
          <a:p>
            <a:r>
              <a:rPr lang="en-US" sz="2400" dirty="0" smtClean="0">
                <a:latin typeface="Arial Black" pitchFamily="34" charset="0"/>
              </a:rPr>
              <a:t>Analyzing the age when the first symptoms appeared and when they were diagnosed</a:t>
            </a:r>
            <a:endParaRPr lang="en-US" sz="2400" dirty="0">
              <a:latin typeface="Arial Black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55613" y="1428736"/>
            <a:ext cx="7313612" cy="4210064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5" name="Object 1"/>
          <p:cNvGraphicFramePr/>
          <p:nvPr/>
        </p:nvGraphicFramePr>
        <p:xfrm>
          <a:off x="357158" y="2357430"/>
          <a:ext cx="6715172" cy="4000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Object 4"/>
          <p:cNvGraphicFramePr/>
          <p:nvPr/>
        </p:nvGraphicFramePr>
        <p:xfrm>
          <a:off x="3929058" y="2214554"/>
          <a:ext cx="5214942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Rectangle 6"/>
          <p:cNvSpPr/>
          <p:nvPr/>
        </p:nvSpPr>
        <p:spPr>
          <a:xfrm>
            <a:off x="214282" y="5500702"/>
            <a:ext cx="85725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dirty="0" smtClean="0"/>
              <a:t>      </a:t>
            </a:r>
          </a:p>
          <a:p>
            <a:r>
              <a:rPr lang="ro-RO" dirty="0" smtClean="0"/>
              <a:t>              - </a:t>
            </a:r>
            <a:r>
              <a:rPr lang="en-US" dirty="0" smtClean="0"/>
              <a:t>woman</a:t>
            </a:r>
            <a:r>
              <a:rPr lang="ro-RO" dirty="0" smtClean="0"/>
              <a:t>                                                           - </a:t>
            </a:r>
            <a:r>
              <a:rPr lang="en-US" dirty="0" smtClean="0"/>
              <a:t>men</a:t>
            </a:r>
            <a:endParaRPr lang="ro-RO" dirty="0" smtClean="0"/>
          </a:p>
          <a:p>
            <a:r>
              <a:rPr lang="ro-RO" dirty="0" smtClean="0"/>
              <a:t>                    ↓                                                                       ↓</a:t>
            </a:r>
          </a:p>
          <a:p>
            <a:r>
              <a:rPr lang="ro-RO" dirty="0" smtClean="0"/>
              <a:t>                 2,2 </a:t>
            </a:r>
            <a:r>
              <a:rPr lang="en-US" dirty="0" smtClean="0"/>
              <a:t>years</a:t>
            </a:r>
            <a:r>
              <a:rPr lang="ro-RO" dirty="0" smtClean="0"/>
              <a:t>                                                           0,8 </a:t>
            </a:r>
            <a:r>
              <a:rPr lang="en-US" dirty="0" smtClean="0"/>
              <a:t>years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42910" y="274638"/>
            <a:ext cx="8377265" cy="1511288"/>
          </a:xfrm>
        </p:spPr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Analyzing the differences between the first symptoms and the age of diagnosis</a:t>
            </a:r>
            <a:endParaRPr lang="en-US" dirty="0">
              <a:latin typeface="Arial Black" pitchFamily="34" charset="0"/>
            </a:endParaRPr>
          </a:p>
        </p:txBody>
      </p:sp>
      <p:graphicFrame>
        <p:nvGraphicFramePr>
          <p:cNvPr id="8" name="Object 11"/>
          <p:cNvGraphicFramePr>
            <a:graphicFrameLocks noGrp="1"/>
          </p:cNvGraphicFramePr>
          <p:nvPr>
            <p:ph idx="1"/>
          </p:nvPr>
        </p:nvGraphicFramePr>
        <p:xfrm>
          <a:off x="214282" y="1571612"/>
          <a:ext cx="4357718" cy="35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/>
          <p:nvPr/>
        </p:nvGraphicFramePr>
        <p:xfrm>
          <a:off x="4286248" y="1571612"/>
          <a:ext cx="4714908" cy="378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Rectangle 9"/>
          <p:cNvSpPr/>
          <p:nvPr/>
        </p:nvSpPr>
        <p:spPr>
          <a:xfrm>
            <a:off x="142844" y="5357826"/>
            <a:ext cx="47863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1600" dirty="0" smtClean="0">
                <a:latin typeface="Arial Black" pitchFamily="34" charset="0"/>
              </a:rPr>
              <a:t>                    -</a:t>
            </a:r>
            <a:r>
              <a:rPr lang="en-US" sz="1600" dirty="0" smtClean="0">
                <a:latin typeface="Arial Black" pitchFamily="34" charset="0"/>
              </a:rPr>
              <a:t>from15</a:t>
            </a:r>
            <a:r>
              <a:rPr lang="ro-RO" sz="1600" dirty="0" smtClean="0">
                <a:latin typeface="Arial Black" pitchFamily="34" charset="0"/>
              </a:rPr>
              <a:t> pa</a:t>
            </a:r>
            <a:r>
              <a:rPr lang="en-US" sz="1600" dirty="0" err="1" smtClean="0">
                <a:latin typeface="Arial Black" pitchFamily="34" charset="0"/>
              </a:rPr>
              <a:t>tients</a:t>
            </a:r>
            <a:r>
              <a:rPr lang="ro-RO" sz="1600" dirty="0" smtClean="0">
                <a:latin typeface="Arial Black" pitchFamily="34" charset="0"/>
              </a:rPr>
              <a:t> :</a:t>
            </a:r>
          </a:p>
          <a:p>
            <a:r>
              <a:rPr lang="ro-RO" sz="1600" dirty="0" smtClean="0">
                <a:latin typeface="Arial Black" pitchFamily="34" charset="0"/>
              </a:rPr>
              <a:t> -</a:t>
            </a:r>
            <a:r>
              <a:rPr lang="en-US" sz="1600" dirty="0" smtClean="0">
                <a:latin typeface="Arial Black" pitchFamily="34" charset="0"/>
              </a:rPr>
              <a:t>14 (93,33%) early diagnosis (0</a:t>
            </a:r>
            <a:r>
              <a:rPr lang="ro-RO" sz="1600" dirty="0" smtClean="0">
                <a:latin typeface="Arial Black" pitchFamily="34" charset="0"/>
              </a:rPr>
              <a:t>-</a:t>
            </a:r>
            <a:r>
              <a:rPr lang="en-US" sz="1600" dirty="0" smtClean="0">
                <a:latin typeface="Arial Black" pitchFamily="34" charset="0"/>
              </a:rPr>
              <a:t>1 year</a:t>
            </a:r>
            <a:r>
              <a:rPr lang="ro-RO" sz="1600" dirty="0" smtClean="0">
                <a:latin typeface="Arial Black" pitchFamily="34" charset="0"/>
              </a:rPr>
              <a:t>)</a:t>
            </a:r>
          </a:p>
          <a:p>
            <a:r>
              <a:rPr lang="ro-RO" sz="1600" dirty="0" smtClean="0">
                <a:latin typeface="Arial Black" pitchFamily="34" charset="0"/>
              </a:rPr>
              <a:t> -</a:t>
            </a:r>
            <a:r>
              <a:rPr lang="en-US" sz="1600" dirty="0" smtClean="0">
                <a:latin typeface="Arial Black" pitchFamily="34" charset="0"/>
              </a:rPr>
              <a:t>1 patient (6,67%) over this period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0" y="5357826"/>
            <a:ext cx="43577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dirty="0" smtClean="0">
                <a:latin typeface="Arial Black" pitchFamily="34" charset="0"/>
              </a:rPr>
              <a:t>              -</a:t>
            </a:r>
            <a:r>
              <a:rPr lang="en-US" dirty="0" smtClean="0">
                <a:latin typeface="Arial Black" pitchFamily="34" charset="0"/>
              </a:rPr>
              <a:t>from 85 patients </a:t>
            </a:r>
            <a:r>
              <a:rPr lang="ro-RO" dirty="0" smtClean="0">
                <a:latin typeface="Arial Black" pitchFamily="34" charset="0"/>
              </a:rPr>
              <a:t>:</a:t>
            </a:r>
          </a:p>
          <a:p>
            <a:r>
              <a:rPr lang="ro-RO" dirty="0" smtClean="0">
                <a:latin typeface="Arial Black" pitchFamily="34" charset="0"/>
              </a:rPr>
              <a:t> -</a:t>
            </a:r>
            <a:r>
              <a:rPr lang="en-US" dirty="0" smtClean="0">
                <a:latin typeface="Arial Black" pitchFamily="34" charset="0"/>
              </a:rPr>
              <a:t>45 (52,94%)</a:t>
            </a:r>
            <a:r>
              <a:rPr lang="ro-RO" dirty="0" smtClean="0">
                <a:latin typeface="Arial Black" pitchFamily="34" charset="0"/>
              </a:rPr>
              <a:t> </a:t>
            </a:r>
            <a:r>
              <a:rPr lang="en-US" dirty="0" smtClean="0">
                <a:latin typeface="Arial Black" pitchFamily="34" charset="0"/>
              </a:rPr>
              <a:t>early diagnosis</a:t>
            </a:r>
            <a:r>
              <a:rPr lang="ro-RO" dirty="0" smtClean="0">
                <a:latin typeface="Arial Black" pitchFamily="34" charset="0"/>
              </a:rPr>
              <a:t> </a:t>
            </a:r>
          </a:p>
          <a:p>
            <a:r>
              <a:rPr lang="ro-RO" dirty="0" smtClean="0">
                <a:latin typeface="Arial Black" pitchFamily="34" charset="0"/>
              </a:rPr>
              <a:t> -</a:t>
            </a:r>
            <a:r>
              <a:rPr lang="en-US" dirty="0" smtClean="0">
                <a:latin typeface="Arial Black" pitchFamily="34" charset="0"/>
              </a:rPr>
              <a:t> 40 (47,06%) over 1 year</a:t>
            </a:r>
            <a:r>
              <a:rPr lang="ro-RO" dirty="0" smtClean="0">
                <a:latin typeface="Arial Black" pitchFamily="34" charset="0"/>
              </a:rPr>
              <a:t> 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 flipH="1">
            <a:off x="4071934" y="4643446"/>
            <a:ext cx="13573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 Black" pitchFamily="34" charset="0"/>
              </a:rPr>
              <a:t> </a:t>
            </a:r>
            <a:r>
              <a:rPr lang="ro-RO" dirty="0" smtClean="0">
                <a:latin typeface="Arial Black" pitchFamily="34" charset="0"/>
              </a:rPr>
              <a:t>p=</a:t>
            </a:r>
            <a:r>
              <a:rPr lang="en-US" dirty="0" smtClean="0">
                <a:latin typeface="Arial Black" pitchFamily="34" charset="0"/>
              </a:rPr>
              <a:t>0,0024</a:t>
            </a:r>
            <a:endParaRPr lang="en-US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9144000" cy="1571612"/>
          </a:xfrm>
        </p:spPr>
        <p:txBody>
          <a:bodyPr/>
          <a:lstStyle/>
          <a:p>
            <a:r>
              <a:rPr lang="ro-RO" dirty="0" smtClean="0">
                <a:latin typeface="Arial Black" pitchFamily="34" charset="0"/>
              </a:rPr>
              <a:t>3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smtClean="0">
                <a:latin typeface="Arial Black" pitchFamily="34" charset="0"/>
              </a:rPr>
              <a:t>The </a:t>
            </a:r>
            <a:r>
              <a:rPr lang="en-US" dirty="0" smtClean="0">
                <a:latin typeface="Arial Black" pitchFamily="34" charset="0"/>
              </a:rPr>
              <a:t>association between a </a:t>
            </a:r>
            <a:r>
              <a:rPr lang="en-US" dirty="0" smtClean="0">
                <a:latin typeface="Arial Black" pitchFamily="34" charset="0"/>
              </a:rPr>
              <a:t>delayed diagnosis </a:t>
            </a:r>
            <a:r>
              <a:rPr lang="en-US" dirty="0" smtClean="0">
                <a:latin typeface="Arial Black" pitchFamily="34" charset="0"/>
              </a:rPr>
              <a:t>and </a:t>
            </a:r>
            <a:r>
              <a:rPr lang="en-US" dirty="0" smtClean="0">
                <a:latin typeface="Arial Black" pitchFamily="34" charset="0"/>
              </a:rPr>
              <a:t>the social environment of female patients</a:t>
            </a:r>
            <a:endParaRPr lang="en-US" dirty="0">
              <a:latin typeface="Arial Black" pitchFamily="34" charset="0"/>
            </a:endParaRPr>
          </a:p>
        </p:txBody>
      </p:sp>
      <p:graphicFrame>
        <p:nvGraphicFramePr>
          <p:cNvPr id="4" name="Object 13"/>
          <p:cNvGraphicFramePr>
            <a:graphicFrameLocks noGrp="1"/>
          </p:cNvGraphicFramePr>
          <p:nvPr>
            <p:ph idx="1"/>
          </p:nvPr>
        </p:nvGraphicFramePr>
        <p:xfrm>
          <a:off x="285720" y="1643050"/>
          <a:ext cx="4357718" cy="3000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Object 14"/>
          <p:cNvGraphicFramePr/>
          <p:nvPr/>
        </p:nvGraphicFramePr>
        <p:xfrm>
          <a:off x="4429124" y="1571612"/>
          <a:ext cx="4500626" cy="3110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5"/>
          <p:cNvSpPr/>
          <p:nvPr/>
        </p:nvSpPr>
        <p:spPr>
          <a:xfrm>
            <a:off x="428596" y="5072074"/>
            <a:ext cx="464347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dirty="0" smtClean="0">
                <a:latin typeface="Arial Black" pitchFamily="34" charset="0"/>
              </a:rPr>
              <a:t> -</a:t>
            </a:r>
            <a:r>
              <a:rPr lang="en-US" dirty="0" smtClean="0">
                <a:latin typeface="Arial Black" pitchFamily="34" charset="0"/>
              </a:rPr>
              <a:t>from </a:t>
            </a:r>
            <a:r>
              <a:rPr lang="en-US" dirty="0" smtClean="0">
                <a:latin typeface="Arial Black" pitchFamily="34" charset="0"/>
              </a:rPr>
              <a:t>39 </a:t>
            </a:r>
            <a:r>
              <a:rPr lang="en-US" dirty="0" err="1" smtClean="0">
                <a:latin typeface="Arial Black" pitchFamily="34" charset="0"/>
              </a:rPr>
              <a:t>pratients</a:t>
            </a:r>
            <a:r>
              <a:rPr lang="en-US" dirty="0" smtClean="0">
                <a:latin typeface="Arial Black" pitchFamily="34" charset="0"/>
              </a:rPr>
              <a:t> from the rural areas</a:t>
            </a:r>
          </a:p>
          <a:p>
            <a:r>
              <a:rPr lang="ro-RO" dirty="0" smtClean="0">
                <a:latin typeface="Arial Black" pitchFamily="34" charset="0"/>
              </a:rPr>
              <a:t> </a:t>
            </a:r>
            <a:r>
              <a:rPr lang="ro-RO" dirty="0" smtClean="0">
                <a:latin typeface="Arial Black" pitchFamily="34" charset="0"/>
              </a:rPr>
              <a:t>-</a:t>
            </a:r>
            <a:r>
              <a:rPr lang="en-US" dirty="0" smtClean="0">
                <a:latin typeface="Arial Black" pitchFamily="34" charset="0"/>
              </a:rPr>
              <a:t>12 </a:t>
            </a:r>
            <a:r>
              <a:rPr lang="en-US" dirty="0" smtClean="0">
                <a:latin typeface="Arial Black" pitchFamily="34" charset="0"/>
              </a:rPr>
              <a:t>patients(30,76</a:t>
            </a:r>
            <a:r>
              <a:rPr lang="en-US" dirty="0" smtClean="0">
                <a:latin typeface="Arial Black" pitchFamily="34" charset="0"/>
              </a:rPr>
              <a:t>%)</a:t>
            </a:r>
            <a:r>
              <a:rPr lang="ro-RO" dirty="0" smtClean="0">
                <a:latin typeface="Arial Black" pitchFamily="34" charset="0"/>
              </a:rPr>
              <a:t>-</a:t>
            </a:r>
            <a:r>
              <a:rPr lang="en-US" dirty="0" smtClean="0">
                <a:latin typeface="Arial Black" pitchFamily="34" charset="0"/>
              </a:rPr>
              <a:t>early </a:t>
            </a:r>
            <a:r>
              <a:rPr lang="en-US" dirty="0" err="1" smtClean="0">
                <a:latin typeface="Arial Black" pitchFamily="34" charset="0"/>
              </a:rPr>
              <a:t>diagnisis</a:t>
            </a:r>
            <a:r>
              <a:rPr lang="en-US" dirty="0" smtClean="0">
                <a:latin typeface="Arial Black" pitchFamily="34" charset="0"/>
              </a:rPr>
              <a:t> (</a:t>
            </a:r>
            <a:r>
              <a:rPr lang="en-US" dirty="0" smtClean="0">
                <a:latin typeface="Arial Black" pitchFamily="34" charset="0"/>
              </a:rPr>
              <a:t>&lt; 1 year)</a:t>
            </a:r>
            <a:endParaRPr lang="ro-RO" dirty="0" smtClean="0">
              <a:latin typeface="Arial Black" pitchFamily="34" charset="0"/>
            </a:endParaRPr>
          </a:p>
          <a:p>
            <a:r>
              <a:rPr lang="ro-RO" dirty="0" smtClean="0"/>
              <a:t>-</a:t>
            </a:r>
            <a:r>
              <a:rPr lang="en-US" dirty="0" smtClean="0">
                <a:latin typeface="Arial Black" pitchFamily="34" charset="0"/>
              </a:rPr>
              <a:t>27 </a:t>
            </a:r>
            <a:r>
              <a:rPr lang="en-US" dirty="0" smtClean="0">
                <a:latin typeface="Arial Black" pitchFamily="34" charset="0"/>
              </a:rPr>
              <a:t>patients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smtClean="0">
                <a:latin typeface="Arial Black" pitchFamily="34" charset="0"/>
              </a:rPr>
              <a:t>69,24%) </a:t>
            </a:r>
            <a:r>
              <a:rPr lang="en-US" dirty="0" smtClean="0">
                <a:latin typeface="Arial Black" pitchFamily="34" charset="0"/>
              </a:rPr>
              <a:t>over this period</a:t>
            </a:r>
            <a:r>
              <a:rPr lang="en-US" dirty="0" smtClean="0"/>
              <a:t>. </a:t>
            </a:r>
            <a:endParaRPr lang="ro-RO" dirty="0" smtClean="0"/>
          </a:p>
        </p:txBody>
      </p:sp>
      <p:sp>
        <p:nvSpPr>
          <p:cNvPr id="7" name="Rectangle 6"/>
          <p:cNvSpPr/>
          <p:nvPr/>
        </p:nvSpPr>
        <p:spPr>
          <a:xfrm>
            <a:off x="4786314" y="5072074"/>
            <a:ext cx="400052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dirty="0" smtClean="0">
                <a:latin typeface="Arial Black" pitchFamily="34" charset="0"/>
              </a:rPr>
              <a:t>-</a:t>
            </a:r>
            <a:r>
              <a:rPr lang="en-US" dirty="0" smtClean="0">
                <a:latin typeface="Arial Black" pitchFamily="34" charset="0"/>
              </a:rPr>
              <a:t>from 46 patients from the urban area</a:t>
            </a:r>
            <a:r>
              <a:rPr lang="en-US" dirty="0" smtClean="0">
                <a:latin typeface="Arial Black" pitchFamily="34" charset="0"/>
              </a:rPr>
              <a:t> </a:t>
            </a:r>
            <a:endParaRPr lang="ro-RO" dirty="0" smtClean="0">
              <a:latin typeface="Arial Black" pitchFamily="34" charset="0"/>
            </a:endParaRPr>
          </a:p>
          <a:p>
            <a:r>
              <a:rPr lang="ro-RO" dirty="0" smtClean="0">
                <a:latin typeface="Arial Black" pitchFamily="34" charset="0"/>
              </a:rPr>
              <a:t> </a:t>
            </a:r>
            <a:r>
              <a:rPr lang="ro-RO" dirty="0" smtClean="0">
                <a:latin typeface="Arial Black" pitchFamily="34" charset="0"/>
              </a:rPr>
              <a:t> </a:t>
            </a:r>
            <a:r>
              <a:rPr lang="ro-RO" dirty="0" smtClean="0">
                <a:latin typeface="Arial Black" pitchFamily="34" charset="0"/>
              </a:rPr>
              <a:t>-</a:t>
            </a:r>
            <a:r>
              <a:rPr lang="en-US" dirty="0" smtClean="0">
                <a:latin typeface="Arial Black" pitchFamily="34" charset="0"/>
              </a:rPr>
              <a:t>35 (76,08%)</a:t>
            </a:r>
            <a:r>
              <a:rPr lang="ro-RO" dirty="0" smtClean="0">
                <a:latin typeface="Arial Black" pitchFamily="34" charset="0"/>
              </a:rPr>
              <a:t>- </a:t>
            </a:r>
            <a:r>
              <a:rPr lang="en-US" dirty="0" smtClean="0">
                <a:latin typeface="Arial Black" pitchFamily="34" charset="0"/>
              </a:rPr>
              <a:t>early diagnosis (&lt;1year)</a:t>
            </a:r>
            <a:endParaRPr lang="ro-RO" dirty="0" smtClean="0">
              <a:latin typeface="Arial Black" pitchFamily="34" charset="0"/>
            </a:endParaRPr>
          </a:p>
          <a:p>
            <a:r>
              <a:rPr lang="ro-RO" dirty="0" smtClean="0">
                <a:latin typeface="Arial Black" pitchFamily="34" charset="0"/>
              </a:rPr>
              <a:t> </a:t>
            </a:r>
            <a:r>
              <a:rPr lang="ro-RO" dirty="0" smtClean="0">
                <a:latin typeface="Arial Black" pitchFamily="34" charset="0"/>
              </a:rPr>
              <a:t> </a:t>
            </a:r>
            <a:r>
              <a:rPr lang="ro-RO" dirty="0" smtClean="0">
                <a:latin typeface="Arial Black" pitchFamily="34" charset="0"/>
              </a:rPr>
              <a:t>-</a:t>
            </a:r>
            <a:r>
              <a:rPr lang="en-US" dirty="0" smtClean="0">
                <a:latin typeface="Arial Black" pitchFamily="34" charset="0"/>
              </a:rPr>
              <a:t>11 (23,92%) </a:t>
            </a:r>
            <a:r>
              <a:rPr lang="en-US" dirty="0" smtClean="0">
                <a:latin typeface="Arial Black" pitchFamily="34" charset="0"/>
              </a:rPr>
              <a:t>over this perio</a:t>
            </a:r>
            <a:r>
              <a:rPr lang="en-US" dirty="0" smtClean="0"/>
              <a:t>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448703" cy="1368412"/>
          </a:xfrm>
        </p:spPr>
        <p:txBody>
          <a:bodyPr/>
          <a:lstStyle/>
          <a:p>
            <a:r>
              <a:rPr lang="ro-RO" dirty="0" smtClean="0">
                <a:latin typeface="Arial Black" pitchFamily="34" charset="0"/>
              </a:rPr>
              <a:t>4.</a:t>
            </a:r>
            <a:r>
              <a:rPr lang="en-US" dirty="0" smtClean="0">
                <a:latin typeface="Arial Black" pitchFamily="34" charset="0"/>
              </a:rPr>
              <a:t>The association between a delayed diagnosis and the social </a:t>
            </a:r>
            <a:r>
              <a:rPr lang="en-US" dirty="0" err="1" smtClean="0">
                <a:latin typeface="Arial Black" pitchFamily="34" charset="0"/>
              </a:rPr>
              <a:t>enronment</a:t>
            </a:r>
            <a:r>
              <a:rPr lang="en-US" dirty="0" smtClean="0">
                <a:latin typeface="Arial Black" pitchFamily="34" charset="0"/>
              </a:rPr>
              <a:t> of male patients</a:t>
            </a:r>
            <a:endParaRPr lang="en-US" dirty="0">
              <a:latin typeface="Arial Black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71500" y="1600200"/>
          <a:ext cx="3929062" cy="33289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4500562" y="1643050"/>
          <a:ext cx="3929090" cy="32861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357158" y="5357826"/>
            <a:ext cx="77153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 Black" pitchFamily="34" charset="0"/>
              </a:rPr>
              <a:t>This difference was not noticed to the male patients </a:t>
            </a:r>
            <a:endParaRPr lang="en-US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0549_slid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66CCFF"/>
        </a:lt1>
        <a:dk2>
          <a:srgbClr val="000000"/>
        </a:dk2>
        <a:lt2>
          <a:srgbClr val="CCCCCC"/>
        </a:lt2>
        <a:accent1>
          <a:srgbClr val="406E85"/>
        </a:accent1>
        <a:accent2>
          <a:srgbClr val="0081C2"/>
        </a:accent2>
        <a:accent3>
          <a:srgbClr val="B8E2FF"/>
        </a:accent3>
        <a:accent4>
          <a:srgbClr val="000000"/>
        </a:accent4>
        <a:accent5>
          <a:srgbClr val="AFBAC2"/>
        </a:accent5>
        <a:accent6>
          <a:srgbClr val="0074B0"/>
        </a:accent6>
        <a:hlink>
          <a:srgbClr val="005885"/>
        </a:hlink>
        <a:folHlink>
          <a:srgbClr val="006CA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66CCFF"/>
        </a:lt1>
        <a:dk2>
          <a:srgbClr val="000000"/>
        </a:dk2>
        <a:lt2>
          <a:srgbClr val="CCCCCC"/>
        </a:lt2>
        <a:accent1>
          <a:srgbClr val="2B6A3D"/>
        </a:accent1>
        <a:accent2>
          <a:srgbClr val="384F8C"/>
        </a:accent2>
        <a:accent3>
          <a:srgbClr val="B8E2FF"/>
        </a:accent3>
        <a:accent4>
          <a:srgbClr val="000000"/>
        </a:accent4>
        <a:accent5>
          <a:srgbClr val="ACB9AF"/>
        </a:accent5>
        <a:accent6>
          <a:srgbClr val="32477E"/>
        </a:accent6>
        <a:hlink>
          <a:srgbClr val="6B612B"/>
        </a:hlink>
        <a:folHlink>
          <a:srgbClr val="3264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66CCFF"/>
        </a:lt1>
        <a:dk2>
          <a:srgbClr val="000000"/>
        </a:dk2>
        <a:lt2>
          <a:srgbClr val="CCCCCC"/>
        </a:lt2>
        <a:accent1>
          <a:srgbClr val="32647D"/>
        </a:accent1>
        <a:accent2>
          <a:srgbClr val="7D4B45"/>
        </a:accent2>
        <a:accent3>
          <a:srgbClr val="B8E2FF"/>
        </a:accent3>
        <a:accent4>
          <a:srgbClr val="000000"/>
        </a:accent4>
        <a:accent5>
          <a:srgbClr val="ADB8BF"/>
        </a:accent5>
        <a:accent6>
          <a:srgbClr val="71433E"/>
        </a:accent6>
        <a:hlink>
          <a:srgbClr val="606328"/>
        </a:hlink>
        <a:folHlink>
          <a:srgbClr val="774B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66CCFF"/>
        </a:lt1>
        <a:dk2>
          <a:srgbClr val="000000"/>
        </a:dk2>
        <a:lt2>
          <a:srgbClr val="CCCCCC"/>
        </a:lt2>
        <a:accent1>
          <a:srgbClr val="606328"/>
        </a:accent1>
        <a:accent2>
          <a:srgbClr val="32647D"/>
        </a:accent2>
        <a:accent3>
          <a:srgbClr val="B8E2FF"/>
        </a:accent3>
        <a:accent4>
          <a:srgbClr val="000000"/>
        </a:accent4>
        <a:accent5>
          <a:srgbClr val="B6B7AC"/>
        </a:accent5>
        <a:accent6>
          <a:srgbClr val="2C5A71"/>
        </a:accent6>
        <a:hlink>
          <a:srgbClr val="7D5738"/>
        </a:hlink>
        <a:folHlink>
          <a:srgbClr val="774B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406E85"/>
        </a:accent1>
        <a:accent2>
          <a:srgbClr val="0081C2"/>
        </a:accent2>
        <a:accent3>
          <a:srgbClr val="FFFFFF"/>
        </a:accent3>
        <a:accent4>
          <a:srgbClr val="000000"/>
        </a:accent4>
        <a:accent5>
          <a:srgbClr val="AFBAC2"/>
        </a:accent5>
        <a:accent6>
          <a:srgbClr val="0074B0"/>
        </a:accent6>
        <a:hlink>
          <a:srgbClr val="005885"/>
        </a:hlink>
        <a:folHlink>
          <a:srgbClr val="006CA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2B6A3D"/>
        </a:accent1>
        <a:accent2>
          <a:srgbClr val="384F8C"/>
        </a:accent2>
        <a:accent3>
          <a:srgbClr val="FFFFFF"/>
        </a:accent3>
        <a:accent4>
          <a:srgbClr val="000000"/>
        </a:accent4>
        <a:accent5>
          <a:srgbClr val="ACB9AF"/>
        </a:accent5>
        <a:accent6>
          <a:srgbClr val="32477E"/>
        </a:accent6>
        <a:hlink>
          <a:srgbClr val="6B612B"/>
        </a:hlink>
        <a:folHlink>
          <a:srgbClr val="3264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2647D"/>
        </a:accent1>
        <a:accent2>
          <a:srgbClr val="7D4B45"/>
        </a:accent2>
        <a:accent3>
          <a:srgbClr val="FFFFFF"/>
        </a:accent3>
        <a:accent4>
          <a:srgbClr val="000000"/>
        </a:accent4>
        <a:accent5>
          <a:srgbClr val="ADB8BF"/>
        </a:accent5>
        <a:accent6>
          <a:srgbClr val="71433E"/>
        </a:accent6>
        <a:hlink>
          <a:srgbClr val="606328"/>
        </a:hlink>
        <a:folHlink>
          <a:srgbClr val="774B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06328"/>
        </a:accent1>
        <a:accent2>
          <a:srgbClr val="32647D"/>
        </a:accent2>
        <a:accent3>
          <a:srgbClr val="FFFFFF"/>
        </a:accent3>
        <a:accent4>
          <a:srgbClr val="000000"/>
        </a:accent4>
        <a:accent5>
          <a:srgbClr val="B6B7AC"/>
        </a:accent5>
        <a:accent6>
          <a:srgbClr val="2C5A71"/>
        </a:accent6>
        <a:hlink>
          <a:srgbClr val="7D5738"/>
        </a:hlink>
        <a:folHlink>
          <a:srgbClr val="774B7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66CCFF"/>
        </a:lt1>
        <a:dk2>
          <a:srgbClr val="000000"/>
        </a:dk2>
        <a:lt2>
          <a:srgbClr val="CCCCCC"/>
        </a:lt2>
        <a:accent1>
          <a:srgbClr val="406E85"/>
        </a:accent1>
        <a:accent2>
          <a:srgbClr val="0081C2"/>
        </a:accent2>
        <a:accent3>
          <a:srgbClr val="B8E2FF"/>
        </a:accent3>
        <a:accent4>
          <a:srgbClr val="000000"/>
        </a:accent4>
        <a:accent5>
          <a:srgbClr val="AFBAC2"/>
        </a:accent5>
        <a:accent6>
          <a:srgbClr val="0074B0"/>
        </a:accent6>
        <a:hlink>
          <a:srgbClr val="005885"/>
        </a:hlink>
        <a:folHlink>
          <a:srgbClr val="006CA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66CCFF"/>
        </a:lt1>
        <a:dk2>
          <a:srgbClr val="000000"/>
        </a:dk2>
        <a:lt2>
          <a:srgbClr val="CCCCCC"/>
        </a:lt2>
        <a:accent1>
          <a:srgbClr val="2B6A3D"/>
        </a:accent1>
        <a:accent2>
          <a:srgbClr val="384F8C"/>
        </a:accent2>
        <a:accent3>
          <a:srgbClr val="B8E2FF"/>
        </a:accent3>
        <a:accent4>
          <a:srgbClr val="000000"/>
        </a:accent4>
        <a:accent5>
          <a:srgbClr val="ACB9AF"/>
        </a:accent5>
        <a:accent6>
          <a:srgbClr val="32477E"/>
        </a:accent6>
        <a:hlink>
          <a:srgbClr val="6B612B"/>
        </a:hlink>
        <a:folHlink>
          <a:srgbClr val="3264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66CCFF"/>
        </a:lt1>
        <a:dk2>
          <a:srgbClr val="000000"/>
        </a:dk2>
        <a:lt2>
          <a:srgbClr val="CCCCCC"/>
        </a:lt2>
        <a:accent1>
          <a:srgbClr val="32647D"/>
        </a:accent1>
        <a:accent2>
          <a:srgbClr val="7D4B45"/>
        </a:accent2>
        <a:accent3>
          <a:srgbClr val="B8E2FF"/>
        </a:accent3>
        <a:accent4>
          <a:srgbClr val="000000"/>
        </a:accent4>
        <a:accent5>
          <a:srgbClr val="ADB8BF"/>
        </a:accent5>
        <a:accent6>
          <a:srgbClr val="71433E"/>
        </a:accent6>
        <a:hlink>
          <a:srgbClr val="606328"/>
        </a:hlink>
        <a:folHlink>
          <a:srgbClr val="774B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66CCFF"/>
        </a:lt1>
        <a:dk2>
          <a:srgbClr val="000000"/>
        </a:dk2>
        <a:lt2>
          <a:srgbClr val="CCCCCC"/>
        </a:lt2>
        <a:accent1>
          <a:srgbClr val="606328"/>
        </a:accent1>
        <a:accent2>
          <a:srgbClr val="32647D"/>
        </a:accent2>
        <a:accent3>
          <a:srgbClr val="B8E2FF"/>
        </a:accent3>
        <a:accent4>
          <a:srgbClr val="000000"/>
        </a:accent4>
        <a:accent5>
          <a:srgbClr val="B6B7AC"/>
        </a:accent5>
        <a:accent6>
          <a:srgbClr val="2C5A71"/>
        </a:accent6>
        <a:hlink>
          <a:srgbClr val="7D5738"/>
        </a:hlink>
        <a:folHlink>
          <a:srgbClr val="774B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406E85"/>
        </a:accent1>
        <a:accent2>
          <a:srgbClr val="0081C2"/>
        </a:accent2>
        <a:accent3>
          <a:srgbClr val="FFFFFF"/>
        </a:accent3>
        <a:accent4>
          <a:srgbClr val="000000"/>
        </a:accent4>
        <a:accent5>
          <a:srgbClr val="AFBAC2"/>
        </a:accent5>
        <a:accent6>
          <a:srgbClr val="0074B0"/>
        </a:accent6>
        <a:hlink>
          <a:srgbClr val="005885"/>
        </a:hlink>
        <a:folHlink>
          <a:srgbClr val="006CA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2B6A3D"/>
        </a:accent1>
        <a:accent2>
          <a:srgbClr val="384F8C"/>
        </a:accent2>
        <a:accent3>
          <a:srgbClr val="FFFFFF"/>
        </a:accent3>
        <a:accent4>
          <a:srgbClr val="000000"/>
        </a:accent4>
        <a:accent5>
          <a:srgbClr val="ACB9AF"/>
        </a:accent5>
        <a:accent6>
          <a:srgbClr val="32477E"/>
        </a:accent6>
        <a:hlink>
          <a:srgbClr val="6B612B"/>
        </a:hlink>
        <a:folHlink>
          <a:srgbClr val="3264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2647D"/>
        </a:accent1>
        <a:accent2>
          <a:srgbClr val="7D4B45"/>
        </a:accent2>
        <a:accent3>
          <a:srgbClr val="FFFFFF"/>
        </a:accent3>
        <a:accent4>
          <a:srgbClr val="000000"/>
        </a:accent4>
        <a:accent5>
          <a:srgbClr val="ADB8BF"/>
        </a:accent5>
        <a:accent6>
          <a:srgbClr val="71433E"/>
        </a:accent6>
        <a:hlink>
          <a:srgbClr val="606328"/>
        </a:hlink>
        <a:folHlink>
          <a:srgbClr val="774B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06328"/>
        </a:accent1>
        <a:accent2>
          <a:srgbClr val="32647D"/>
        </a:accent2>
        <a:accent3>
          <a:srgbClr val="FFFFFF"/>
        </a:accent3>
        <a:accent4>
          <a:srgbClr val="000000"/>
        </a:accent4>
        <a:accent5>
          <a:srgbClr val="B6B7AC"/>
        </a:accent5>
        <a:accent6>
          <a:srgbClr val="2C5A71"/>
        </a:accent6>
        <a:hlink>
          <a:srgbClr val="7D5738"/>
        </a:hlink>
        <a:folHlink>
          <a:srgbClr val="774B7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ind_0549_slide</Template>
  <TotalTime>1128</TotalTime>
  <Words>651</Words>
  <Application>Microsoft Office PowerPoint</Application>
  <PresentationFormat>On-screen Show (4:3)</PresentationFormat>
  <Paragraphs>110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ind_0549_slide</vt:lpstr>
      <vt:lpstr>1_Default Design</vt:lpstr>
      <vt:lpstr>SPECIFIC ASPECTS OF THE EVOLUTION AND PROGNOSIS OF RHEUMATOID ARTRITIS</vt:lpstr>
      <vt:lpstr>INTRODUCTION</vt:lpstr>
      <vt:lpstr>OBJECTIVE AND METHODS </vt:lpstr>
      <vt:lpstr>The evolution and the prognosis according to : 1  sex</vt:lpstr>
      <vt:lpstr>3 According to the environment</vt:lpstr>
      <vt:lpstr>Analyzing the age when the first symptoms appeared and when they were diagnosed</vt:lpstr>
      <vt:lpstr>Analyzing the differences between the first symptoms and the age of diagnosis</vt:lpstr>
      <vt:lpstr>3 The association between a delayed diagnosis and the social environment of female patients</vt:lpstr>
      <vt:lpstr>4.The association between a delayed diagnosis and the social enronment of male patients</vt:lpstr>
      <vt:lpstr>5.The association between a delayed diagnosis and the evolution of the disease</vt:lpstr>
      <vt:lpstr>The distribution of the pacients depending  the rheumatoid factor presence or absence </vt:lpstr>
      <vt:lpstr>Staging of patients in the study </vt:lpstr>
      <vt:lpstr>CONCLUSIONS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SPECIFIC ASPECTS OF THE EVOLUTION AND PROGNOSIS OF RHEUMATOID ARTRITIS</dc:title>
  <dc:creator>Iulia</dc:creator>
  <cp:lastModifiedBy>July</cp:lastModifiedBy>
  <cp:revision>103</cp:revision>
  <dcterms:created xsi:type="dcterms:W3CDTF">2011-03-21T17:46:33Z</dcterms:created>
  <dcterms:modified xsi:type="dcterms:W3CDTF">2011-04-04T11:35:38Z</dcterms:modified>
</cp:coreProperties>
</file>