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3" r:id="rId7"/>
    <p:sldId id="264" r:id="rId8"/>
    <p:sldId id="267" r:id="rId9"/>
    <p:sldId id="273" r:id="rId10"/>
    <p:sldId id="27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803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753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52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853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2698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970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859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8657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0349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088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547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8005850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8422"/>
            <a:ext cx="9116097" cy="6779578"/>
          </a:xfrm>
          <a:prstGeom prst="rect">
            <a:avLst/>
          </a:prstGeom>
          <a:ln>
            <a:noFill/>
          </a:ln>
          <a:effectLst>
            <a:softEdge rad="112500"/>
          </a:effectLst>
        </p:spPr>
      </p:pic>
      <p:sp>
        <p:nvSpPr>
          <p:cNvPr id="2" name="Title 1"/>
          <p:cNvSpPr>
            <a:spLocks noGrp="1"/>
          </p:cNvSpPr>
          <p:nvPr>
            <p:ph type="ctrTitle"/>
          </p:nvPr>
        </p:nvSpPr>
        <p:spPr/>
        <p:txBody>
          <a:bodyPr>
            <a:normAutofit/>
          </a:bodyPr>
          <a:lstStyle/>
          <a:p>
            <a:r>
              <a:rPr lang="en-US" dirty="0"/>
              <a:t>Autistic disorders in </a:t>
            </a:r>
            <a:r>
              <a:rPr lang="en-US" dirty="0" err="1"/>
              <a:t>institutionalised</a:t>
            </a:r>
            <a:r>
              <a:rPr lang="en-US" dirty="0"/>
              <a:t> children</a:t>
            </a:r>
            <a:endParaRPr lang="en-US" dirty="0"/>
          </a:p>
        </p:txBody>
      </p:sp>
      <p:sp>
        <p:nvSpPr>
          <p:cNvPr id="7" name="Subtitle 6"/>
          <p:cNvSpPr>
            <a:spLocks noGrp="1"/>
          </p:cNvSpPr>
          <p:nvPr>
            <p:ph type="subTitle" idx="1"/>
          </p:nvPr>
        </p:nvSpPr>
        <p:spPr/>
        <p:txBody>
          <a:bodyPr/>
          <a:lstStyle/>
          <a:p>
            <a:endParaRPr lang="en-US"/>
          </a:p>
        </p:txBody>
      </p:sp>
      <p:sp>
        <p:nvSpPr>
          <p:cNvPr id="5" name="TextBox 4"/>
          <p:cNvSpPr txBox="1"/>
          <p:nvPr/>
        </p:nvSpPr>
        <p:spPr>
          <a:xfrm>
            <a:off x="6969616" y="457200"/>
            <a:ext cx="2209801" cy="1200329"/>
          </a:xfrm>
          <a:prstGeom prst="rect">
            <a:avLst/>
          </a:prstGeom>
          <a:noFill/>
        </p:spPr>
        <p:txBody>
          <a:bodyPr wrap="square" rtlCol="0">
            <a:spAutoFit/>
          </a:bodyPr>
          <a:lstStyle/>
          <a:p>
            <a:pPr algn="r"/>
            <a:r>
              <a:rPr lang="en-US" dirty="0" smtClean="0"/>
              <a:t>University of Medicine and Pharmacy </a:t>
            </a:r>
            <a:r>
              <a:rPr lang="en-US" dirty="0" err="1" smtClean="0"/>
              <a:t>Tg</a:t>
            </a:r>
            <a:r>
              <a:rPr lang="en-US" dirty="0" smtClean="0"/>
              <a:t>. </a:t>
            </a:r>
            <a:r>
              <a:rPr lang="en-US" dirty="0" err="1" smtClean="0"/>
              <a:t>Mures</a:t>
            </a:r>
            <a:endParaRPr lang="en-US" dirty="0" smtClean="0"/>
          </a:p>
          <a:p>
            <a:pPr algn="r"/>
            <a:r>
              <a:rPr lang="en-US" b="1" dirty="0" smtClean="0"/>
              <a:t>Pharmacy</a:t>
            </a:r>
            <a:endParaRPr lang="en-US" b="1" dirty="0"/>
          </a:p>
        </p:txBody>
      </p:sp>
      <p:sp>
        <p:nvSpPr>
          <p:cNvPr id="6" name="TextBox 5"/>
          <p:cNvSpPr txBox="1"/>
          <p:nvPr/>
        </p:nvSpPr>
        <p:spPr>
          <a:xfrm>
            <a:off x="5410200" y="6038165"/>
            <a:ext cx="3244478" cy="646331"/>
          </a:xfrm>
          <a:prstGeom prst="rect">
            <a:avLst/>
          </a:prstGeom>
          <a:noFill/>
        </p:spPr>
        <p:txBody>
          <a:bodyPr wrap="none" rtlCol="0">
            <a:spAutoFit/>
          </a:bodyPr>
          <a:lstStyle/>
          <a:p>
            <a:r>
              <a:rPr lang="en-US" dirty="0" smtClean="0"/>
              <a:t>Author: Paul </a:t>
            </a:r>
            <a:r>
              <a:rPr lang="en-US" dirty="0" err="1" smtClean="0"/>
              <a:t>Barac-Poponut</a:t>
            </a:r>
            <a:endParaRPr lang="en-US" dirty="0" smtClean="0"/>
          </a:p>
          <a:p>
            <a:r>
              <a:rPr lang="en-US" dirty="0"/>
              <a:t>C</a:t>
            </a:r>
            <a:r>
              <a:rPr lang="en-US" dirty="0" smtClean="0"/>
              <a:t>oordinator: conf. dr. </a:t>
            </a:r>
            <a:r>
              <a:rPr lang="en-US" dirty="0" err="1" smtClean="0"/>
              <a:t>Vari</a:t>
            </a:r>
            <a:r>
              <a:rPr lang="en-US" dirty="0" smtClean="0"/>
              <a:t> </a:t>
            </a:r>
            <a:r>
              <a:rPr lang="en-US" dirty="0" err="1" smtClean="0"/>
              <a:t>Camil</a:t>
            </a:r>
            <a:endParaRPr lang="en-US" dirty="0"/>
          </a:p>
        </p:txBody>
      </p:sp>
    </p:spTree>
    <p:extLst>
      <p:ext uri="{BB962C8B-B14F-4D97-AF65-F5344CB8AC3E}">
        <p14:creationId xmlns:p14="http://schemas.microsoft.com/office/powerpoint/2010/main" val="148937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923"/>
            <a:ext cx="9144000" cy="6660154"/>
          </a:xfrm>
          <a:prstGeom prst="rect">
            <a:avLst/>
          </a:prstGeom>
          <a:ln>
            <a:noFill/>
          </a:ln>
          <a:effectLst>
            <a:softEdge rad="112500"/>
          </a:effectLst>
        </p:spPr>
      </p:pic>
      <p:sp>
        <p:nvSpPr>
          <p:cNvPr id="3" name="Rectangle 2"/>
          <p:cNvSpPr/>
          <p:nvPr/>
        </p:nvSpPr>
        <p:spPr>
          <a:xfrm>
            <a:off x="4876800" y="1295400"/>
            <a:ext cx="3347904" cy="923330"/>
          </a:xfrm>
          <a:prstGeom prst="rect">
            <a:avLst/>
          </a:prstGeom>
          <a:noFill/>
        </p:spPr>
        <p:txBody>
          <a:bodyPr wrap="none" lIns="91440" tIns="45720" rIns="91440" bIns="45720">
            <a:spAutoFit/>
          </a:bodyPr>
          <a:lstStyle/>
          <a:p>
            <a:pPr algn="ctr"/>
            <a:r>
              <a:rPr lang="en-US" sz="5400" dirty="0" smtClean="0"/>
              <a:t>Thank you,</a:t>
            </a:r>
            <a:endParaRPr lang="en-US" sz="5400" dirty="0"/>
          </a:p>
        </p:txBody>
      </p:sp>
    </p:spTree>
    <p:extLst>
      <p:ext uri="{BB962C8B-B14F-4D97-AF65-F5344CB8AC3E}">
        <p14:creationId xmlns:p14="http://schemas.microsoft.com/office/powerpoint/2010/main" val="962744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 Introduction</a:t>
            </a:r>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367"/>
          <a:stretch/>
        </p:blipFill>
        <p:spPr>
          <a:xfrm>
            <a:off x="130869" y="152400"/>
            <a:ext cx="8860731" cy="6537314"/>
          </a:xfrm>
          <a:prstGeom prst="rect">
            <a:avLst/>
          </a:prstGeom>
          <a:ln>
            <a:noFill/>
          </a:ln>
          <a:effectLst>
            <a:softEdge rad="112500"/>
          </a:effectLst>
        </p:spPr>
      </p:pic>
      <p:sp>
        <p:nvSpPr>
          <p:cNvPr id="5" name="Content Placeholder 4"/>
          <p:cNvSpPr>
            <a:spLocks noGrp="1"/>
          </p:cNvSpPr>
          <p:nvPr>
            <p:ph idx="1"/>
          </p:nvPr>
        </p:nvSpPr>
        <p:spPr/>
        <p:txBody>
          <a:bodyPr/>
          <a:lstStyle/>
          <a:p>
            <a:r>
              <a:rPr lang="en-US" dirty="0" smtClean="0"/>
              <a:t>The </a:t>
            </a:r>
            <a:r>
              <a:rPr lang="en-US" dirty="0"/>
              <a:t>objective </a:t>
            </a:r>
            <a:r>
              <a:rPr lang="en-US" dirty="0" smtClean="0"/>
              <a:t>of this </a:t>
            </a:r>
            <a:r>
              <a:rPr lang="en-US" dirty="0" smtClean="0"/>
              <a:t>paper</a:t>
            </a:r>
          </a:p>
          <a:p>
            <a:pPr lvl="1"/>
            <a:r>
              <a:rPr lang="en-US" dirty="0"/>
              <a:t>The present paper tries to compile information about the autistic profiles with the clinical diagnosis elements, their available treatments and the therapy issues encountered in the case of </a:t>
            </a:r>
            <a:r>
              <a:rPr lang="en-US" dirty="0" err="1"/>
              <a:t>institutionalised</a:t>
            </a:r>
            <a:r>
              <a:rPr lang="en-US" dirty="0"/>
              <a:t> children.</a:t>
            </a:r>
          </a:p>
          <a:p>
            <a:endParaRPr lang="en-US" dirty="0" smtClean="0"/>
          </a:p>
          <a:p>
            <a:endParaRPr lang="en-US" dirty="0"/>
          </a:p>
        </p:txBody>
      </p:sp>
    </p:spTree>
    <p:extLst>
      <p:ext uri="{BB962C8B-B14F-4D97-AF65-F5344CB8AC3E}">
        <p14:creationId xmlns:p14="http://schemas.microsoft.com/office/powerpoint/2010/main" val="904215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Hystory</a:t>
            </a:r>
            <a:r>
              <a:rPr lang="en-US" dirty="0" smtClean="0"/>
              <a:t> of </a:t>
            </a:r>
            <a:r>
              <a:rPr lang="en-US" dirty="0" smtClean="0"/>
              <a:t>Autism</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157" b="34245"/>
          <a:stretch/>
        </p:blipFill>
        <p:spPr>
          <a:xfrm>
            <a:off x="195330" y="2311758"/>
            <a:ext cx="8915400" cy="4211392"/>
          </a:xfrm>
          <a:prstGeom prst="rect">
            <a:avLst/>
          </a:prstGeom>
          <a:ln>
            <a:noFill/>
          </a:ln>
          <a:effectLst>
            <a:softEdge rad="112500"/>
          </a:effectLst>
        </p:spPr>
      </p:pic>
      <p:sp>
        <p:nvSpPr>
          <p:cNvPr id="3" name="Content Placeholder 2"/>
          <p:cNvSpPr>
            <a:spLocks noGrp="1"/>
          </p:cNvSpPr>
          <p:nvPr>
            <p:ph idx="1"/>
          </p:nvPr>
        </p:nvSpPr>
        <p:spPr/>
        <p:txBody>
          <a:bodyPr>
            <a:normAutofit fontScale="77500" lnSpcReduction="20000"/>
          </a:bodyPr>
          <a:lstStyle/>
          <a:p>
            <a:r>
              <a:rPr lang="en-US" dirty="0" smtClean="0"/>
              <a:t>1911-Eugen </a:t>
            </a:r>
            <a:r>
              <a:rPr lang="en-US" dirty="0" err="1"/>
              <a:t>Bleuler</a:t>
            </a:r>
            <a:r>
              <a:rPr lang="en-US" dirty="0"/>
              <a:t> </a:t>
            </a:r>
            <a:r>
              <a:rPr lang="en-US" dirty="0" smtClean="0"/>
              <a:t>-Swiss </a:t>
            </a:r>
            <a:r>
              <a:rPr lang="en-US" dirty="0"/>
              <a:t>psychiatrist </a:t>
            </a:r>
            <a:r>
              <a:rPr lang="en-US" dirty="0" smtClean="0"/>
              <a:t>-term </a:t>
            </a:r>
            <a:r>
              <a:rPr lang="en-US" dirty="0"/>
              <a:t>applied to adult schizophrenia.</a:t>
            </a:r>
          </a:p>
          <a:p>
            <a:r>
              <a:rPr lang="en-US" dirty="0"/>
              <a:t>In 1943 Dr. Leo </a:t>
            </a:r>
            <a:r>
              <a:rPr lang="en-US" dirty="0" err="1"/>
              <a:t>Kanner</a:t>
            </a:r>
            <a:r>
              <a:rPr lang="en-US" dirty="0"/>
              <a:t> of Johns Hopkins University described autism for the first time. </a:t>
            </a:r>
            <a:endParaRPr lang="en-US" dirty="0" smtClean="0"/>
          </a:p>
          <a:p>
            <a:pPr lvl="1"/>
            <a:r>
              <a:rPr lang="en-US" dirty="0" smtClean="0"/>
              <a:t>11 </a:t>
            </a:r>
            <a:r>
              <a:rPr lang="en-US" dirty="0"/>
              <a:t>children </a:t>
            </a:r>
            <a:r>
              <a:rPr lang="en-US" dirty="0" smtClean="0"/>
              <a:t>observed </a:t>
            </a:r>
            <a:r>
              <a:rPr lang="en-US" dirty="0"/>
              <a:t>between 1938 and </a:t>
            </a:r>
            <a:r>
              <a:rPr lang="en-US" dirty="0" smtClean="0"/>
              <a:t>1943</a:t>
            </a:r>
          </a:p>
          <a:p>
            <a:r>
              <a:rPr lang="en-US" dirty="0" smtClean="0"/>
              <a:t>During </a:t>
            </a:r>
            <a:r>
              <a:rPr lang="en-US" dirty="0"/>
              <a:t>the 1940's through the 60's the medical community felt that children who had autism where schizophrenic. This lack of understanding of the disorder lead many parents to believe that they were at fault</a:t>
            </a:r>
          </a:p>
          <a:p>
            <a:r>
              <a:rPr lang="en-US" dirty="0"/>
              <a:t>During the 1960's people began to understand autism and more precisely identify autism symptoms and treatments</a:t>
            </a:r>
            <a:r>
              <a:rPr lang="en-US" dirty="0" smtClean="0"/>
              <a:t>.</a:t>
            </a:r>
            <a:endParaRPr lang="en-US" dirty="0"/>
          </a:p>
        </p:txBody>
      </p:sp>
    </p:spTree>
    <p:extLst>
      <p:ext uri="{BB962C8B-B14F-4D97-AF65-F5344CB8AC3E}">
        <p14:creationId xmlns:p14="http://schemas.microsoft.com/office/powerpoint/2010/main" val="113526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General information. </a:t>
            </a:r>
            <a:r>
              <a:rPr lang="en-US" dirty="0" err="1" smtClean="0"/>
              <a:t>Prevelance</a:t>
            </a:r>
            <a:endParaRPr lang="en-US" dirty="0"/>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14213"/>
          <a:stretch/>
        </p:blipFill>
        <p:spPr>
          <a:xfrm>
            <a:off x="0" y="1144443"/>
            <a:ext cx="9144000" cy="5713557"/>
          </a:xfrm>
          <a:prstGeom prst="rect">
            <a:avLst/>
          </a:prstGeom>
          <a:ln>
            <a:noFill/>
          </a:ln>
          <a:effectLst>
            <a:softEdge rad="112500"/>
          </a:effectLst>
        </p:spPr>
      </p:pic>
      <p:sp>
        <p:nvSpPr>
          <p:cNvPr id="3" name="Content Placeholder 2"/>
          <p:cNvSpPr>
            <a:spLocks noGrp="1"/>
          </p:cNvSpPr>
          <p:nvPr>
            <p:ph idx="1"/>
          </p:nvPr>
        </p:nvSpPr>
        <p:spPr>
          <a:xfrm>
            <a:off x="457200" y="1066800"/>
            <a:ext cx="8229600" cy="3587063"/>
          </a:xfrm>
        </p:spPr>
        <p:txBody>
          <a:bodyPr>
            <a:normAutofit fontScale="85000" lnSpcReduction="20000"/>
          </a:bodyPr>
          <a:lstStyle/>
          <a:p>
            <a:r>
              <a:rPr lang="en-US" dirty="0" smtClean="0"/>
              <a:t>A form of child schizophrenia</a:t>
            </a:r>
          </a:p>
          <a:p>
            <a:pPr algn="just"/>
            <a:r>
              <a:rPr lang="en-US" dirty="0"/>
              <a:t>Autism is a </a:t>
            </a:r>
            <a:r>
              <a:rPr lang="en-US" dirty="0" err="1"/>
              <a:t>neurobiologic</a:t>
            </a:r>
            <a:r>
              <a:rPr lang="en-US" dirty="0"/>
              <a:t> disorder with a strong genetic factor and possibly some biologic markers involving brain structure and brain function.  Universally, there is a considerable discrepancy between a person’s cognitive potential (</a:t>
            </a:r>
            <a:r>
              <a:rPr lang="en-US" dirty="0" err="1"/>
              <a:t>ie</a:t>
            </a:r>
            <a:r>
              <a:rPr lang="en-US" dirty="0"/>
              <a:t>, IQ) and their ability to meet the demands of everyday life (or adaptive skills). A similar condition described in this work is the Asperger syndrome, classified as one of the Autistic spectrum disorders.</a:t>
            </a:r>
            <a:endParaRPr lang="en-US" dirty="0"/>
          </a:p>
        </p:txBody>
      </p:sp>
    </p:spTree>
    <p:extLst>
      <p:ext uri="{BB962C8B-B14F-4D97-AF65-F5344CB8AC3E}">
        <p14:creationId xmlns:p14="http://schemas.microsoft.com/office/powerpoint/2010/main" val="379776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t>
            </a:r>
            <a:r>
              <a:rPr lang="en-US" dirty="0" smtClean="0"/>
              <a:t>Autism </a:t>
            </a:r>
            <a:r>
              <a:rPr lang="en-US" dirty="0" smtClean="0"/>
              <a:t>profile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923"/>
            <a:ext cx="9144000" cy="6660154"/>
          </a:xfrm>
          <a:prstGeom prst="rect">
            <a:avLst/>
          </a:prstGeom>
          <a:ln>
            <a:noFill/>
          </a:ln>
          <a:effectLst>
            <a:softEdge rad="112500"/>
          </a:effectLst>
        </p:spPr>
      </p:pic>
      <p:sp>
        <p:nvSpPr>
          <p:cNvPr id="3" name="Content Placeholder 2"/>
          <p:cNvSpPr>
            <a:spLocks noGrp="1"/>
          </p:cNvSpPr>
          <p:nvPr>
            <p:ph idx="1"/>
          </p:nvPr>
        </p:nvSpPr>
        <p:spPr/>
        <p:txBody>
          <a:bodyPr/>
          <a:lstStyle/>
          <a:p>
            <a:r>
              <a:rPr lang="en-US" dirty="0" smtClean="0"/>
              <a:t>1. Diagnosis </a:t>
            </a:r>
            <a:r>
              <a:rPr lang="en-US" dirty="0" smtClean="0"/>
              <a:t>criteria</a:t>
            </a:r>
          </a:p>
          <a:p>
            <a:pPr lvl="1"/>
            <a:r>
              <a:rPr lang="en-US" dirty="0"/>
              <a:t>The diagnosis is entirely behavioral and it is made through clinical examination of a child’s history and current presentation in the areas of social, communicative, and play/imagination behaviors. </a:t>
            </a:r>
          </a:p>
          <a:p>
            <a:endParaRPr lang="en-US" dirty="0"/>
          </a:p>
        </p:txBody>
      </p:sp>
    </p:spTree>
    <p:extLst>
      <p:ext uri="{BB962C8B-B14F-4D97-AF65-F5344CB8AC3E}">
        <p14:creationId xmlns:p14="http://schemas.microsoft.com/office/powerpoint/2010/main" val="1166959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t="5204" b="14261"/>
          <a:stretch/>
        </p:blipFill>
        <p:spPr>
          <a:xfrm>
            <a:off x="0" y="152400"/>
            <a:ext cx="8991600" cy="6400799"/>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IV. Treatment possibilities</a:t>
            </a:r>
            <a:endParaRPr lang="en-US" dirty="0"/>
          </a:p>
        </p:txBody>
      </p:sp>
      <p:sp>
        <p:nvSpPr>
          <p:cNvPr id="7" name="Content Placeholder 6"/>
          <p:cNvSpPr>
            <a:spLocks noGrp="1"/>
          </p:cNvSpPr>
          <p:nvPr>
            <p:ph idx="1"/>
          </p:nvPr>
        </p:nvSpPr>
        <p:spPr/>
        <p:txBody>
          <a:bodyPr/>
          <a:lstStyle/>
          <a:p>
            <a:r>
              <a:rPr lang="en-US" dirty="0" smtClean="0"/>
              <a:t>1. </a:t>
            </a:r>
            <a:r>
              <a:rPr lang="en-US" dirty="0"/>
              <a:t>Antipsychotic </a:t>
            </a:r>
            <a:r>
              <a:rPr lang="en-US" dirty="0" smtClean="0"/>
              <a:t>medications active on “negative” symptoms of schizophrenia</a:t>
            </a:r>
            <a:endParaRPr lang="en-US" dirty="0"/>
          </a:p>
        </p:txBody>
      </p:sp>
    </p:spTree>
    <p:extLst>
      <p:ext uri="{BB962C8B-B14F-4D97-AF65-F5344CB8AC3E}">
        <p14:creationId xmlns:p14="http://schemas.microsoft.com/office/powerpoint/2010/main" val="1061984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074"/>
            <a:ext cx="8763000" cy="6865091"/>
          </a:xfrm>
          <a:prstGeom prst="rect">
            <a:avLst/>
          </a:prstGeom>
          <a:ln>
            <a:noFill/>
          </a:ln>
          <a:effectLst>
            <a:softEdge rad="112500"/>
          </a:effectLst>
        </p:spPr>
      </p:pic>
      <p:sp>
        <p:nvSpPr>
          <p:cNvPr id="3" name="Content Placeholder 2"/>
          <p:cNvSpPr>
            <a:spLocks noGrp="1"/>
          </p:cNvSpPr>
          <p:nvPr>
            <p:ph idx="1"/>
          </p:nvPr>
        </p:nvSpPr>
        <p:spPr/>
        <p:txBody>
          <a:bodyPr/>
          <a:lstStyle/>
          <a:p>
            <a:r>
              <a:rPr lang="en-US" dirty="0" smtClean="0"/>
              <a:t>2. </a:t>
            </a:r>
            <a:r>
              <a:rPr lang="en-US" dirty="0"/>
              <a:t>A</a:t>
            </a:r>
            <a:r>
              <a:rPr lang="en-US" dirty="0" smtClean="0"/>
              <a:t>uxiliary non-pharmacological methods of treatment-psychological therapies</a:t>
            </a:r>
            <a:endParaRPr lang="en-US" dirty="0"/>
          </a:p>
        </p:txBody>
      </p:sp>
    </p:spTree>
    <p:extLst>
      <p:ext uri="{BB962C8B-B14F-4D97-AF65-F5344CB8AC3E}">
        <p14:creationId xmlns:p14="http://schemas.microsoft.com/office/powerpoint/2010/main" val="753104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923"/>
            <a:ext cx="9144000" cy="6660154"/>
          </a:xfrm>
          <a:prstGeom prst="rect">
            <a:avLst/>
          </a:prstGeom>
          <a:ln>
            <a:noFill/>
          </a:ln>
          <a:effectLst>
            <a:softEdge rad="112500"/>
          </a:effectLst>
        </p:spPr>
      </p:pic>
      <p:sp>
        <p:nvSpPr>
          <p:cNvPr id="4" name="Title 3"/>
          <p:cNvSpPr>
            <a:spLocks noGrp="1"/>
          </p:cNvSpPr>
          <p:nvPr>
            <p:ph type="title"/>
          </p:nvPr>
        </p:nvSpPr>
        <p:spPr>
          <a:xfrm>
            <a:off x="457200" y="4800600"/>
            <a:ext cx="7772400" cy="1362075"/>
          </a:xfrm>
        </p:spPr>
        <p:txBody>
          <a:bodyPr/>
          <a:lstStyle/>
          <a:p>
            <a:r>
              <a:rPr lang="en-US" dirty="0" smtClean="0"/>
              <a:t>Clinical case</a:t>
            </a:r>
            <a:endParaRPr lang="en-US" dirty="0"/>
          </a:p>
        </p:txBody>
      </p:sp>
      <p:sp>
        <p:nvSpPr>
          <p:cNvPr id="5" name="Text Placeholder 4"/>
          <p:cNvSpPr>
            <a:spLocks noGrp="1"/>
          </p:cNvSpPr>
          <p:nvPr>
            <p:ph type="body" idx="1"/>
          </p:nvPr>
        </p:nvSpPr>
        <p:spPr>
          <a:xfrm>
            <a:off x="381000" y="5029200"/>
            <a:ext cx="7772400" cy="1500187"/>
          </a:xfrm>
        </p:spPr>
        <p:txBody>
          <a:bodyPr/>
          <a:lstStyle/>
          <a:p>
            <a:r>
              <a:rPr lang="en-US" b="1" dirty="0" smtClean="0">
                <a:solidFill>
                  <a:schemeClr val="tx1">
                    <a:lumMod val="75000"/>
                    <a:lumOff val="25000"/>
                  </a:schemeClr>
                </a:solidFill>
                <a:effectLst>
                  <a:outerShdw blurRad="38100" dist="38100" dir="2700000" algn="tl">
                    <a:srgbClr val="000000">
                      <a:alpha val="43137"/>
                    </a:srgbClr>
                  </a:outerShdw>
                </a:effectLst>
              </a:rPr>
              <a:t>Autism disorders institutionalized </a:t>
            </a:r>
            <a:r>
              <a:rPr lang="en-US" b="1" dirty="0" smtClean="0">
                <a:solidFill>
                  <a:schemeClr val="tx1">
                    <a:lumMod val="75000"/>
                    <a:lumOff val="25000"/>
                  </a:schemeClr>
                </a:solidFill>
                <a:effectLst>
                  <a:outerShdw blurRad="38100" dist="38100" dir="2700000" algn="tl">
                    <a:srgbClr val="000000">
                      <a:alpha val="43137"/>
                    </a:srgbClr>
                  </a:outerShdw>
                </a:effectLst>
              </a:rPr>
              <a:t>children</a:t>
            </a:r>
            <a:endParaRPr lang="en-US" b="1" dirty="0">
              <a:solidFill>
                <a:schemeClr val="tx1">
                  <a:lumMod val="75000"/>
                  <a:lumOff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9944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923"/>
            <a:ext cx="9144000" cy="6660154"/>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2852766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871</TotalTime>
  <Words>311</Words>
  <Application>Microsoft Office PowerPoint</Application>
  <PresentationFormat>On-screen Show (4:3)</PresentationFormat>
  <Paragraphs>27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Autistic disorders in institutionalised children</vt:lpstr>
      <vt:lpstr>I. Introduction</vt:lpstr>
      <vt:lpstr>Hystory of Autism</vt:lpstr>
      <vt:lpstr>II. General information. Prevelance</vt:lpstr>
      <vt:lpstr>III. Autism profile</vt:lpstr>
      <vt:lpstr>IV. Treatment possibilities</vt:lpstr>
      <vt:lpstr>PowerPoint Presentation</vt:lpstr>
      <vt:lpstr>Clinical case</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Attention deficit hyperactivity disorder in institutionalized children</dc:title>
  <dc:creator>Paul</dc:creator>
  <cp:lastModifiedBy>Paul</cp:lastModifiedBy>
  <cp:revision>13</cp:revision>
  <dcterms:created xsi:type="dcterms:W3CDTF">2006-08-16T00:00:00Z</dcterms:created>
  <dcterms:modified xsi:type="dcterms:W3CDTF">2011-04-04T20:30:32Z</dcterms:modified>
</cp:coreProperties>
</file>