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5"/>
  </p:sldMasterIdLst>
  <p:notesMasterIdLst>
    <p:notesMasterId r:id="rId20"/>
  </p:notesMasterIdLst>
  <p:sldIdLst>
    <p:sldId id="271" r:id="rId6"/>
    <p:sldId id="272" r:id="rId7"/>
    <p:sldId id="258" r:id="rId8"/>
    <p:sldId id="273" r:id="rId9"/>
    <p:sldId id="262" r:id="rId10"/>
    <p:sldId id="265" r:id="rId11"/>
    <p:sldId id="269" r:id="rId12"/>
    <p:sldId id="270" r:id="rId13"/>
    <p:sldId id="263" r:id="rId14"/>
    <p:sldId id="267" r:id="rId15"/>
    <p:sldId id="266" r:id="rId16"/>
    <p:sldId id="268" r:id="rId17"/>
    <p:sldId id="274" r:id="rId18"/>
    <p:sldId id="261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9" autoAdjust="0"/>
    <p:restoredTop sz="94649" autoAdjust="0"/>
  </p:normalViewPr>
  <p:slideViewPr>
    <p:cSldViewPr>
      <p:cViewPr varScale="1">
        <p:scale>
          <a:sx n="71" d="100"/>
          <a:sy n="7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>
        <c:manualLayout>
          <c:layoutTarget val="inner"/>
          <c:xMode val="edge"/>
          <c:yMode val="edge"/>
          <c:x val="3.1609195402298854E-2"/>
          <c:y val="0.1980535166155078"/>
          <c:w val="0.83045977011494254"/>
          <c:h val="0.70270430179278442"/>
        </c:manualLayout>
      </c:layout>
      <c:barChart>
        <c:barDir val="col"/>
        <c:grouping val="clustered"/>
        <c:ser>
          <c:idx val="0"/>
          <c:order val="0"/>
          <c:tx>
            <c:strRef>
              <c:f>Sheet1!$B$2</c:f>
              <c:strCache>
                <c:ptCount val="1"/>
                <c:pt idx="0">
                  <c:v>Essential orange oil</c:v>
                </c:pt>
              </c:strCache>
            </c:strRef>
          </c:tx>
          <c:cat>
            <c:strRef>
              <c:f>Sheet1!$A$3:$A$6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Sheet1!$B$3:$B$6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Sheet1!$C$2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Sheet1!$A$3:$A$6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Sheet1!$C$3:$C$6</c:f>
              <c:numCache>
                <c:formatCode>General</c:formatCode>
                <c:ptCount val="4"/>
                <c:pt idx="0">
                  <c:v>3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</c:ser>
        <c:dLbls>
          <c:showVal val="1"/>
        </c:dLbls>
        <c:overlap val="-25"/>
        <c:axId val="61571072"/>
        <c:axId val="61572608"/>
      </c:barChart>
      <c:catAx>
        <c:axId val="6157107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1572608"/>
        <c:crosses val="autoZero"/>
        <c:auto val="1"/>
        <c:lblAlgn val="ctr"/>
        <c:lblOffset val="100"/>
      </c:catAx>
      <c:valAx>
        <c:axId val="6157260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157107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Essential orange oil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7</c:v>
                </c:pt>
                <c:pt idx="2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11</c:v>
                </c:pt>
                <c:pt idx="1">
                  <c:v>5</c:v>
                </c:pt>
                <c:pt idx="2">
                  <c:v>9</c:v>
                </c:pt>
              </c:numCache>
            </c:numRef>
          </c:val>
        </c:ser>
        <c:dLbls>
          <c:showVal val="1"/>
        </c:dLbls>
        <c:overlap val="-25"/>
        <c:axId val="67999232"/>
        <c:axId val="68000768"/>
      </c:barChart>
      <c:catAx>
        <c:axId val="6799923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8000768"/>
        <c:crosses val="autoZero"/>
        <c:auto val="1"/>
        <c:lblAlgn val="ctr"/>
        <c:lblOffset val="100"/>
      </c:catAx>
      <c:valAx>
        <c:axId val="68000768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67999232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/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Orange oil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Sheet1!$B$2:$B$4</c:f>
              <c:numCache>
                <c:formatCode>0.00%</c:formatCode>
                <c:ptCount val="3"/>
                <c:pt idx="0">
                  <c:v>0.28570000000000001</c:v>
                </c:pt>
                <c:pt idx="1">
                  <c:v>0.2142</c:v>
                </c:pt>
                <c:pt idx="2">
                  <c:v>7.1400000000000005E-2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0.2142</c:v>
                </c:pt>
                <c:pt idx="1">
                  <c:v>0.14280000000000001</c:v>
                </c:pt>
                <c:pt idx="2">
                  <c:v>0.14280000000000001</c:v>
                </c:pt>
              </c:numCache>
            </c:numRef>
          </c:val>
        </c:ser>
        <c:dLbls>
          <c:showVal val="1"/>
        </c:dLbls>
        <c:overlap val="-25"/>
        <c:axId val="61607296"/>
        <c:axId val="61613184"/>
      </c:barChart>
      <c:catAx>
        <c:axId val="61607296"/>
        <c:scaling>
          <c:orientation val="minMax"/>
        </c:scaling>
        <c:axPos val="b"/>
        <c:majorTickMark val="none"/>
        <c:tickLblPos val="nextTo"/>
        <c:crossAx val="61613184"/>
        <c:crosses val="autoZero"/>
        <c:auto val="1"/>
        <c:lblAlgn val="ctr"/>
        <c:lblOffset val="100"/>
      </c:catAx>
      <c:valAx>
        <c:axId val="61613184"/>
        <c:scaling>
          <c:orientation val="minMax"/>
        </c:scaling>
        <c:delete val="1"/>
        <c:axPos val="l"/>
        <c:numFmt formatCode="0.00%" sourceLinked="1"/>
        <c:tickLblPos val="none"/>
        <c:crossAx val="6160729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20452533056009511"/>
          <c:y val="1.8072289156626505E-2"/>
          <c:w val="0.78591764472837122"/>
          <c:h val="7.8038848306612271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Orange oil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 formatCode="0.00%">
                  <c:v>0.85709999999999997</c:v>
                </c:pt>
                <c:pt idx="1">
                  <c:v>0.5</c:v>
                </c:pt>
                <c:pt idx="2" formatCode="0.00%">
                  <c:v>0.2142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Sheet1!$A$2:$A$4</c:f>
              <c:strCache>
                <c:ptCount val="3"/>
                <c:pt idx="0">
                  <c:v>Coronal third</c:v>
                </c:pt>
                <c:pt idx="1">
                  <c:v>Middle third</c:v>
                </c:pt>
                <c:pt idx="2">
                  <c:v>Apical third</c:v>
                </c:pt>
              </c:strCache>
            </c:strRef>
          </c:cat>
          <c:val>
            <c:numRef>
              <c:f>Sheet1!$C$2:$C$4</c:f>
              <c:numCache>
                <c:formatCode>0.00%</c:formatCode>
                <c:ptCount val="3"/>
                <c:pt idx="0">
                  <c:v>0.78569999999999995</c:v>
                </c:pt>
                <c:pt idx="1">
                  <c:v>0.35709999999999997</c:v>
                </c:pt>
                <c:pt idx="2">
                  <c:v>0.64280000000000004</c:v>
                </c:pt>
              </c:numCache>
            </c:numRef>
          </c:val>
        </c:ser>
        <c:dLbls>
          <c:showVal val="1"/>
        </c:dLbls>
        <c:overlap val="-25"/>
        <c:axId val="68031616"/>
        <c:axId val="68033152"/>
      </c:barChart>
      <c:catAx>
        <c:axId val="68031616"/>
        <c:scaling>
          <c:orientation val="minMax"/>
        </c:scaling>
        <c:axPos val="b"/>
        <c:majorTickMark val="none"/>
        <c:tickLblPos val="nextTo"/>
        <c:crossAx val="68033152"/>
        <c:crosses val="autoZero"/>
        <c:auto val="1"/>
        <c:lblAlgn val="ctr"/>
        <c:lblOffset val="100"/>
      </c:catAx>
      <c:valAx>
        <c:axId val="68033152"/>
        <c:scaling>
          <c:orientation val="minMax"/>
        </c:scaling>
        <c:delete val="1"/>
        <c:axPos val="l"/>
        <c:numFmt formatCode="0.00%" sourceLinked="1"/>
        <c:majorTickMark val="none"/>
        <c:tickLblPos val="none"/>
        <c:crossAx val="68031616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989685544114678"/>
          <c:y val="1.6759776536312849E-2"/>
          <c:w val="0.80103144558853223"/>
          <c:h val="7.2371222451942108E-2"/>
        </c:manualLayout>
      </c:layout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autoTitleDeleted val="1"/>
    <c:plotArea>
      <c:layout/>
      <c:barChart>
        <c:barDir val="bar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Essential orange oil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Estimated time(min)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0.1227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Estimated time(min)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0.11260000000000001</c:v>
                </c:pt>
              </c:numCache>
            </c:numRef>
          </c:val>
        </c:ser>
        <c:dLbls>
          <c:showVal val="1"/>
        </c:dLbls>
        <c:overlap val="-25"/>
        <c:axId val="70285184"/>
        <c:axId val="70286720"/>
      </c:barChart>
      <c:catAx>
        <c:axId val="70285184"/>
        <c:scaling>
          <c:orientation val="minMax"/>
        </c:scaling>
        <c:axPos val="l"/>
        <c:numFmt formatCode="General" sourceLinked="1"/>
        <c:majorTickMark val="none"/>
        <c:tickLblPos val="nextTo"/>
        <c:txPr>
          <a:bodyPr/>
          <a:lstStyle/>
          <a:p>
            <a:pPr>
              <a:defRPr baseline="0">
                <a:latin typeface="Times New Roman" pitchFamily="18" charset="0"/>
              </a:defRPr>
            </a:pPr>
            <a:endParaRPr lang="en-US"/>
          </a:p>
        </c:txPr>
        <c:crossAx val="70286720"/>
        <c:crosses val="autoZero"/>
        <c:auto val="1"/>
        <c:lblAlgn val="ctr"/>
        <c:lblOffset val="100"/>
      </c:catAx>
      <c:valAx>
        <c:axId val="70286720"/>
        <c:scaling>
          <c:orientation val="minMax"/>
        </c:scaling>
        <c:delete val="1"/>
        <c:axPos val="b"/>
        <c:numFmt formatCode="0.00%" sourceLinked="1"/>
        <c:majorTickMark val="none"/>
        <c:tickLblPos val="none"/>
        <c:crossAx val="70285184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200" baseline="0">
              <a:latin typeface="Times New Roman" pitchFamily="18" charset="0"/>
            </a:defRPr>
          </a:pPr>
          <a:endParaRPr lang="en-US"/>
        </a:p>
      </c:txPr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style val="4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Orange oil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Overall percentage of remanent gutta-percha </c:v>
                </c:pt>
              </c:strCache>
            </c:strRef>
          </c:cat>
          <c:val>
            <c:numRef>
              <c:f>Sheet1!$B$2</c:f>
              <c:numCache>
                <c:formatCode>0.00%</c:formatCode>
                <c:ptCount val="1"/>
                <c:pt idx="0">
                  <c:v>0.3402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Chloroform</c:v>
                </c:pt>
              </c:strCache>
            </c:strRef>
          </c:tx>
          <c:cat>
            <c:strRef>
              <c:f>Sheet1!$A$2</c:f>
              <c:strCache>
                <c:ptCount val="1"/>
                <c:pt idx="0">
                  <c:v>Overall percentage of remanent gutta-percha </c:v>
                </c:pt>
              </c:strCache>
            </c:strRef>
          </c:cat>
          <c:val>
            <c:numRef>
              <c:f>Sheet1!$C$2</c:f>
              <c:numCache>
                <c:formatCode>0.00%</c:formatCode>
                <c:ptCount val="1"/>
                <c:pt idx="0">
                  <c:v>0.15079999999999999</c:v>
                </c:pt>
              </c:numCache>
            </c:numRef>
          </c:val>
        </c:ser>
        <c:dLbls>
          <c:showVal val="1"/>
        </c:dLbls>
        <c:shape val="cylinder"/>
        <c:axId val="74981376"/>
        <c:axId val="74982912"/>
        <c:axId val="0"/>
      </c:bar3DChart>
      <c:catAx>
        <c:axId val="74981376"/>
        <c:scaling>
          <c:orientation val="minMax"/>
        </c:scaling>
        <c:axPos val="b"/>
        <c:majorTickMark val="none"/>
        <c:tickLblPos val="nextTo"/>
        <c:crossAx val="74982912"/>
        <c:crosses val="autoZero"/>
        <c:auto val="1"/>
        <c:lblAlgn val="ctr"/>
        <c:lblOffset val="100"/>
      </c:catAx>
      <c:valAx>
        <c:axId val="74982912"/>
        <c:scaling>
          <c:orientation val="minMax"/>
        </c:scaling>
        <c:delete val="1"/>
        <c:axPos val="l"/>
        <c:numFmt formatCode="0.00%" sourceLinked="1"/>
        <c:tickLblPos val="none"/>
        <c:crossAx val="74981376"/>
        <c:crosses val="autoZero"/>
        <c:crossBetween val="between"/>
      </c:valAx>
    </c:plotArea>
    <c:legend>
      <c:legendPos val="t"/>
      <c:layout/>
    </c:legend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41A3B-4DB3-4C3D-B333-A07EB3627125}" type="datetimeFigureOut">
              <a:rPr lang="en-US" smtClean="0"/>
              <a:pPr/>
              <a:t>4/4/2011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6E7FA-5514-4200-8ABC-E971E14C7B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95400" y="228600"/>
            <a:ext cx="7696200" cy="2057400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286000"/>
            <a:ext cx="4419600" cy="2362200"/>
          </a:xfrm>
        </p:spPr>
        <p:txBody>
          <a:bodyPr anchor="ctr"/>
          <a:lstStyle>
            <a:lvl1pPr marL="0" indent="0" algn="ctr"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3088" name="Rectangle 16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89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3090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38E490-648F-444D-88F7-E4875563E88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513E3-2CA0-4700-838D-849B7FEA332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92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8BCDFD-441A-4465-B501-A9F97C2761A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EC731C-7B09-4808-AD58-38C0038C95A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47358-6460-4397-8F32-D1CAC8ABFE7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371600"/>
            <a:ext cx="3810000" cy="4800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F2C143-FB74-49FD-A16C-8754677D24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8301E3-4399-43EA-B629-9A3D07C803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0541EA-B788-4DB5-9005-F69FD4313A6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AFA2F-07EA-45FB-8D46-8E069DEC9FC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687069-395D-4D2A-945A-12818B485F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E3D06-AB95-414F-A6D0-75DECDCBA2F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762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371600"/>
            <a:ext cx="7772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6957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0B9B258-973D-4A8F-A570-20B53927B0C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295400"/>
            <a:ext cx="7696200" cy="29718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THE EFFICIENCY OF CHLOROFORM VERSUS ESSENTIAL ORANGE OIL IN ENDODONTIC GUTTA-PERCHA AND SEALER REMOVAL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124200" y="4572000"/>
            <a:ext cx="5867400" cy="2057400"/>
          </a:xfrm>
        </p:spPr>
        <p:txBody>
          <a:bodyPr/>
          <a:lstStyle/>
          <a:p>
            <a:pPr algn="l"/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Author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Ignat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000" i="1" dirty="0">
                <a:latin typeface="Times New Roman" pitchFamily="18" charset="0"/>
                <a:cs typeface="Times New Roman" pitchFamily="18" charset="0"/>
              </a:rPr>
            </a:b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Coordinators: </a:t>
            </a:r>
            <a:r>
              <a:rPr lang="ro-RO" sz="2000" i="1" dirty="0" err="1" smtClean="0">
                <a:latin typeface="Times New Roman" pitchFamily="18" charset="0"/>
                <a:cs typeface="Times New Roman" pitchFamily="18" charset="0"/>
              </a:rPr>
              <a:t>Teach.Assit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Anca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Torcatoru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, </a:t>
            </a:r>
            <a:endParaRPr lang="en-US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o-RO" sz="2000" i="1" dirty="0" err="1" smtClean="0">
                <a:latin typeface="Times New Roman" pitchFamily="18" charset="0"/>
                <a:cs typeface="Times New Roman" pitchFamily="18" charset="0"/>
              </a:rPr>
              <a:t>Assoc.Professor</a:t>
            </a:r>
            <a:r>
              <a:rPr lang="ro-RO" sz="2000" i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Monica </a:t>
            </a:r>
            <a:r>
              <a:rPr lang="en-US" sz="2000" i="1" dirty="0" err="1">
                <a:latin typeface="Times New Roman" pitchFamily="18" charset="0"/>
                <a:cs typeface="Times New Roman" pitchFamily="18" charset="0"/>
              </a:rPr>
              <a:t>Monea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 Pop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Chart 2"/>
          <p:cNvGraphicFramePr/>
          <p:nvPr/>
        </p:nvGraphicFramePr>
        <p:xfrm>
          <a:off x="685800" y="2286000"/>
          <a:ext cx="4038600" cy="421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/>
          <p:nvPr/>
        </p:nvGraphicFramePr>
        <p:xfrm>
          <a:off x="4800600" y="2057400"/>
          <a:ext cx="3962400" cy="454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62000" y="1447800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Percentage of remnant gutta-percha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81600" y="1447800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Percentage of remnant sealer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5334000" y="2590800"/>
          <a:ext cx="3810000" cy="317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715000" y="1828800"/>
            <a:ext cx="289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Elapsed time amount for 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root filling removal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Chart 5"/>
          <p:cNvGraphicFramePr/>
          <p:nvPr/>
        </p:nvGraphicFramePr>
        <p:xfrm>
          <a:off x="1143000" y="1828800"/>
          <a:ext cx="3886200" cy="416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Conclusions: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Regarding the time amount needed for the retreatment of the teeth, both solvents had roughly the same efficiency.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Regarding the overall amount of remnant gutta-percha removed from the canals, chloroform was 2 times more efficient than orange oil.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it was 2 times less efficient in the removal of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gutta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percha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from the key areas of the root canal (APICAL third) and 3 times less efficient in the removal of SEALER from the same key areas.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orange oil still remains a viable solution in endodontic retreatment.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Refferences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Iizuka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Takenaka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Shigetani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Y,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Okiji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T.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Removal of Resin-based Root Canal Filling Materials with K3 Rotary Instruments: Relative Efficacy for Different Combinations of  Filling Materials. Dent Mater J. 2008 Jan;27(1):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75-80.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Schirrmeister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JF,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Wrbas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KT, Meyer KM,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Altenburger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MJ,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Hellwig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E.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Efficacy of Different Rotary Instruments for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Gutta-Percha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Removal in Root Canal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Retreatment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Endod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2006 May;32(5):469-72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Ring J, Murray PE,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Namerow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KN,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Moldauer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BI, Garcia-Godoy F.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Removing root canal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obturation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materials. A comparison of rotary file systems and re-treatment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agents.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J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Am Dent Assoc. 2009 Jun;140(6):680-8.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Bodrumlu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Uzun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Topuz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O,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Semiz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M.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Efficacy of 3 Techniques in Removing Root Canal Filling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Material.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J Can Dent Assoc. 2008 Oct;74(8):721.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Gergi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R,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Sabbagh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C. 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Effectiveness of two nickel-titanium rotary instruments and a hand file for removing gutta-percha in severely curved root canals during retreatment: an ex vivo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Int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Endod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J. 2007 Jul;40(7):532-7.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2007 May 18.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Pirani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C,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Pelliccioni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GA,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Marchionni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S,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Montebugnoli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L,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Piana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G,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Prati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Effectiveness of Three Different Retreatment Techniques in Canals Filled With Compacted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Gutta-Percha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or </a:t>
            </a:r>
            <a:r>
              <a:rPr lang="en-US" sz="1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Thermafil</a:t>
            </a:r>
            <a:r>
              <a:rPr lang="en-US" sz="1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A Scanning Electron Microscope </a:t>
            </a:r>
            <a:r>
              <a:rPr lang="en-US" sz="1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J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Endod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2009 Oct;35(10):1433-40.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Epub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2009 Aug 22. Erratum in: J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Endod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. 2010 May;36(5):925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White L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5105400"/>
            <a:ext cx="7772400" cy="1143000"/>
          </a:xfrm>
        </p:spPr>
        <p:txBody>
          <a:bodyPr/>
          <a:lstStyle/>
          <a:p>
            <a:pPr algn="ctr"/>
            <a:r>
              <a:rPr lang="en-US" sz="4800" dirty="0" smtClean="0">
                <a:solidFill>
                  <a:srgbClr val="FF0000"/>
                </a:solidFill>
              </a:rPr>
              <a:t>Thank you for your attention!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295400" y="533400"/>
            <a:ext cx="7696200" cy="1524000"/>
          </a:xfrm>
        </p:spPr>
        <p:txBody>
          <a:bodyPr/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Most endodontic treatments yield a success rate of nearly 90%.</a:t>
            </a:r>
            <a:br>
              <a:rPr lang="en-US" sz="3200" dirty="0" smtClean="0">
                <a:latin typeface="Times New Roman" pitchFamily="18" charset="0"/>
                <a:cs typeface="Times New Roman" pitchFamily="18" charset="0"/>
              </a:rPr>
            </a:b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3581400" y="1600200"/>
            <a:ext cx="4953000" cy="3200400"/>
          </a:xfrm>
        </p:spPr>
        <p:txBody>
          <a:bodyPr/>
          <a:lstStyle/>
          <a:p>
            <a:pPr algn="just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Nevertheless failures can occur and a tooth may require retreatment because of a persistent infection or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reinfection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of the root canal. For a retreatment to be efficient,  safe and complete removal of the root filling material is mandatory.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IMG_586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28600" y="2057400"/>
            <a:ext cx="3200400" cy="236954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Objective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47800"/>
            <a:ext cx="6248400" cy="25908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This 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study evaluated the efficacy of essential orange oil and chloroform in removing laterally compacted gutta-percha and </a:t>
            </a:r>
            <a:r>
              <a:rPr lang="en-US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Endomethasone</a:t>
            </a:r>
            <a:r>
              <a:rPr lang="en-US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from the canals of single rooted teeth. </a:t>
            </a:r>
          </a:p>
          <a:p>
            <a:pPr algn="just">
              <a:buNone/>
            </a:pPr>
            <a:endParaRPr lang="en-US" dirty="0"/>
          </a:p>
        </p:txBody>
      </p:sp>
      <p:pic>
        <p:nvPicPr>
          <p:cNvPr id="6" name="Picture 5" descr="chloroform-bot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91400" y="2590800"/>
            <a:ext cx="1339850" cy="3988925"/>
          </a:xfrm>
          <a:prstGeom prst="rect">
            <a:avLst/>
          </a:prstGeom>
        </p:spPr>
      </p:pic>
      <p:pic>
        <p:nvPicPr>
          <p:cNvPr id="14338" name="Picture 2" descr="http://onthemovewithus.com/images/essential10SweetOran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810000"/>
            <a:ext cx="2762250" cy="2762250"/>
          </a:xfrm>
          <a:prstGeom prst="rect">
            <a:avLst/>
          </a:prstGeom>
          <a:noFill/>
        </p:spPr>
      </p:pic>
      <p:sp>
        <p:nvSpPr>
          <p:cNvPr id="7" name="Left-Right Arrow 6"/>
          <p:cNvSpPr/>
          <p:nvPr/>
        </p:nvSpPr>
        <p:spPr>
          <a:xfrm>
            <a:off x="4800600" y="4876800"/>
            <a:ext cx="2209800" cy="6096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Materials and </a:t>
            </a:r>
            <a:r>
              <a:rPr lang="en-US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methods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371600"/>
            <a:ext cx="7696200" cy="914400"/>
          </a:xfrm>
        </p:spPr>
        <p:txBody>
          <a:bodyPr/>
          <a:lstStyle/>
          <a:p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number of 28 extracted and decontaminated single-rooted human 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teeth were </a:t>
            </a: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used for this study.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295400" y="2209800"/>
            <a:ext cx="655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Canal preparation with K-files and H-files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295400" y="28194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400" dirty="0" smtClean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Canal filling using lateral condensation technique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95400" y="3352800"/>
            <a:ext cx="7162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400" dirty="0" smtClean="0"/>
              <a:t> 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Removal of the endodontic filling material and the recording of the elapsed time needed to remove the filling material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71600" y="45720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400" dirty="0" smtClean="0"/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Radiographs of the teeth after removal of filling material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5562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o-RO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Evaluation of the radiographs at 27 magnification in Adobe Photoshop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23" grpId="0" build="allAtOnce"/>
      <p:bldP spid="25" grpId="0" build="allAtOnce"/>
      <p:bldP spid="26" grpId="0" build="allAtOnce"/>
      <p:bldP spid="27" grpId="0" build="allAtOnce"/>
      <p:bldP spid="8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Essential orange oil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D:\R-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399" y="1447800"/>
            <a:ext cx="3057473" cy="228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1" name="Picture 3" descr="D:\~~~~\R-2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1447800"/>
            <a:ext cx="3276600" cy="23240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D:\~~~~\R-5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3886200"/>
            <a:ext cx="2971800" cy="244592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3" name="Picture 5" descr="D:\~~~~\R-6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3886200"/>
            <a:ext cx="3200400" cy="247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4" name="Picture 6" descr="D:\~~~~\osR-9_resize.jpg"/>
          <p:cNvPicPr>
            <a:picLocks noChangeAspect="1" noChangeArrowheads="1"/>
          </p:cNvPicPr>
          <p:nvPr/>
        </p:nvPicPr>
        <p:blipFill>
          <a:blip r:embed="rId6" cstate="print"/>
          <a:srcRect t="3018" r="7692"/>
          <a:stretch>
            <a:fillRect/>
          </a:stretch>
        </p:blipFill>
        <p:spPr bwMode="auto">
          <a:xfrm>
            <a:off x="7924800" y="1371600"/>
            <a:ext cx="914400" cy="2448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5" name="Picture 7" descr="D:\~~~~\R-10_resi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43800" y="4038600"/>
            <a:ext cx="1335024" cy="23017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Chloroform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D:\~~~~\R-3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76337" y="1600200"/>
            <a:ext cx="3090863" cy="24070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5" name="Picture 3" descr="D:\~~~~\R-4_resiz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1600200"/>
            <a:ext cx="3124200" cy="23848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6" name="Picture 4" descr="D:\R-7_re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4114800"/>
            <a:ext cx="3124200" cy="23431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7" name="Picture 5" descr="D:\R-8_resiz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94200" y="4114800"/>
            <a:ext cx="3149600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8" name="Picture 6" descr="D:\~~~~\cl-c-R-9_resiz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82283" y="1600200"/>
            <a:ext cx="1080717" cy="2362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8679" name="Picture 7" descr="D:\~~~~\cl-pm-R-9_resiz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96200" y="4114800"/>
            <a:ext cx="1066800" cy="237879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Materials and methods: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D:\R-1_resiz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524000"/>
            <a:ext cx="6705600" cy="5013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Materials and methods: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43200"/>
            <a:ext cx="4953000" cy="2590800"/>
          </a:xfrm>
        </p:spPr>
        <p:txBody>
          <a:bodyPr/>
          <a:lstStyle/>
          <a:p>
            <a:pPr algn="just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	Photoshop analysis of the remnant material surface after instrumentation.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Dan\Desktop\R-3-e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62600" y="152399"/>
            <a:ext cx="3352800" cy="65522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Results: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Chart 3"/>
          <p:cNvGraphicFramePr/>
          <p:nvPr/>
        </p:nvGraphicFramePr>
        <p:xfrm>
          <a:off x="762000" y="2362200"/>
          <a:ext cx="44196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Chart 4"/>
          <p:cNvGraphicFramePr/>
          <p:nvPr/>
        </p:nvGraphicFramePr>
        <p:xfrm>
          <a:off x="5029200" y="2362200"/>
          <a:ext cx="3733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95400" y="1447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teeth with remnant gutta-percha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1600" y="14478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Number of teeth with remnant sealer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BUSC_PRT_Keyboard_Help">
  <a:themeElements>
    <a:clrScheme name="PPP_SBUSC_PRT_Keyboard_Help 16">
      <a:dk1>
        <a:srgbClr val="808080"/>
      </a:dk1>
      <a:lt1>
        <a:srgbClr val="FFFFFF"/>
      </a:lt1>
      <a:dk2>
        <a:srgbClr val="B2B2B2"/>
      </a:dk2>
      <a:lt2>
        <a:srgbClr val="FFFFFF"/>
      </a:lt2>
      <a:accent1>
        <a:srgbClr val="BBE0E3"/>
      </a:accent1>
      <a:accent2>
        <a:srgbClr val="333399"/>
      </a:accent2>
      <a:accent3>
        <a:srgbClr val="D5D5D5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PP_SBUSC_PRT_Keyboard_Help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PP_SBUSC_PRT_Keyboard_Hel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P_SBUSC_PRT_Keyboard_Help 13">
        <a:dk1>
          <a:srgbClr val="000000"/>
        </a:dk1>
        <a:lt1>
          <a:srgbClr val="B2B2B2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4">
        <a:dk1>
          <a:srgbClr val="000000"/>
        </a:dk1>
        <a:lt1>
          <a:srgbClr val="B2B2B2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5">
        <a:dk1>
          <a:srgbClr val="000000"/>
        </a:dk1>
        <a:lt1>
          <a:srgbClr val="B2B2B2"/>
        </a:lt1>
        <a:dk2>
          <a:srgbClr val="FFFFFF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P_SBUSC_PRT_Keyboard_Help 16">
        <a:dk1>
          <a:srgbClr val="808080"/>
        </a:dk1>
        <a:lt1>
          <a:srgbClr val="FFFFFF"/>
        </a:lt1>
        <a:dk2>
          <a:srgbClr val="B2B2B2"/>
        </a:dk2>
        <a:lt2>
          <a:srgbClr val="FFFFFF"/>
        </a:lt2>
        <a:accent1>
          <a:srgbClr val="BBE0E3"/>
        </a:accent1>
        <a:accent2>
          <a:srgbClr val="333399"/>
        </a:accent2>
        <a:accent3>
          <a:srgbClr val="D5D5D5"/>
        </a:accent3>
        <a:accent4>
          <a:srgbClr val="DADADA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OOFile" ma:contentTypeID="0x0101006025706CF4CD034688BEBAE97A2E701D020200C3831ACA17D8814887A164412888521E" ma:contentTypeVersion="7" ma:contentTypeDescription="Create a new document." ma:contentTypeScope="" ma:versionID="ed1fea5d08807278759d338940aa9e8f">
  <xsd:schema xmlns:xsd="http://www.w3.org/2001/XMLSchema" xmlns:xs="http://www.w3.org/2001/XMLSchema" xmlns:p="http://schemas.microsoft.com/office/2006/metadata/properties" xmlns:ns2="145c5697-5eb5-440b-b2f1-a8273fb59250" targetNamespace="http://schemas.microsoft.com/office/2006/metadata/properties" ma:root="true" ma:fieldsID="174e4b03d57b3d621fa064bbab783e99" ns2:_="">
    <xsd:import namespace="145c5697-5eb5-440b-b2f1-a8273fb59250"/>
    <xsd:element name="properties">
      <xsd:complexType>
        <xsd:sequence>
          <xsd:element name="documentManagement">
            <xsd:complexType>
              <xsd:all>
                <xsd:element ref="ns2:AssetId" minOccurs="0"/>
                <xsd:element ref="ns2:AuthoringAssetId" minOccurs="0"/>
                <xsd:element ref="ns2:AssetType" minOccurs="0"/>
                <xsd:element ref="ns2:Markets" minOccurs="0"/>
                <xsd:element ref="ns2:NumericAssetId" minOccurs="0"/>
                <xsd:element ref="ns2:AppV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45c5697-5eb5-440b-b2f1-a8273fb59250" elementFormDefault="qualified">
    <xsd:import namespace="http://schemas.microsoft.com/office/2006/documentManagement/types"/>
    <xsd:import namespace="http://schemas.microsoft.com/office/infopath/2007/PartnerControls"/>
    <xsd:element name="AssetId" ma:index="8" nillable="true" ma:displayName="AssetId" ma:indexed="true" ma:internalName="AssetId" ma:readOnly="false">
      <xsd:simpleType>
        <xsd:restriction base="dms:Text"/>
      </xsd:simpleType>
    </xsd:element>
    <xsd:element name="AuthoringAssetId" ma:index="9" nillable="true" ma:displayName="AuthoringAssetId" ma:indexed="true" ma:internalName="AuthoringAssetId" ma:readOnly="false">
      <xsd:simpleType>
        <xsd:restriction base="dms:Text"/>
      </xsd:simpleType>
    </xsd:element>
    <xsd:element name="AssetType" ma:index="10" nillable="true" ma:displayName="AssetType" ma:internalName="AssetType" ma:readOnly="false">
      <xsd:simpleType>
        <xsd:restriction base="dms:Text"/>
      </xsd:simpleType>
    </xsd:element>
    <xsd:element name="Markets" ma:index="11" nillable="true" ma:displayName="Markets" ma:internalName="Markets" ma:readOnly="false">
      <xsd:simpleType>
        <xsd:restriction base="dms:Text"/>
      </xsd:simpleType>
    </xsd:element>
    <xsd:element name="NumericAssetId" ma:index="12" nillable="true" ma:displayName="NumericAssetId" ma:indexed="true" ma:internalName="NumericAssetId" ma:readOnly="false">
      <xsd:simpleType>
        <xsd:restriction base="dms:Unknown"/>
      </xsd:simpleType>
    </xsd:element>
    <xsd:element name="AppVer" ma:index="13" nillable="true" ma:displayName="AppVer" ma:internalName="AppVer" ma:readOnly="fals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LongProperties xmlns="http://schemas.microsoft.com/office/2006/metadata/longProperties"/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>
  <documentManagement>
    <NumericAssetId xmlns="145c5697-5eb5-440b-b2f1-a8273fb59250" xsi:nil="true"/>
    <AssetType xmlns="145c5697-5eb5-440b-b2f1-a8273fb59250">TP</AssetType>
    <Markets xmlns="145c5697-5eb5-440b-b2f1-a8273fb59250" xsi:nil="true"/>
    <AppVer xmlns="145c5697-5eb5-440b-b2f1-a8273fb59250" xsi:nil="true"/>
    <AuthoringAssetId xmlns="145c5697-5eb5-440b-b2f1-a8273fb59250">TP010286210</AuthoringAssetId>
    <AssetId xmlns="145c5697-5eb5-440b-b2f1-a8273fb59250">TS010286210</AssetId>
  </documentManagement>
</p:properties>
</file>

<file path=customXml/itemProps1.xml><?xml version="1.0" encoding="utf-8"?>
<ds:datastoreItem xmlns:ds="http://schemas.openxmlformats.org/officeDocument/2006/customXml" ds:itemID="{926EA263-8FB9-4F2C-A5ED-601A93DD981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45c5697-5eb5-440b-b2f1-a8273fb5925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3B8508D-9D0E-4363-A3A7-BDAE1F9EEA39}">
  <ds:schemaRefs>
    <ds:schemaRef ds:uri="http://schemas.microsoft.com/office/2006/metadata/longProperties"/>
  </ds:schemaRefs>
</ds:datastoreItem>
</file>

<file path=customXml/itemProps3.xml><?xml version="1.0" encoding="utf-8"?>
<ds:datastoreItem xmlns:ds="http://schemas.openxmlformats.org/officeDocument/2006/customXml" ds:itemID="{6EE3A3F9-7EC5-4CF8-85F7-9F90B301AA9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EEFB3377-D864-431F-BD92-93E71EFF0B04}">
  <ds:schemaRefs>
    <ds:schemaRef ds:uri="http://schemas.microsoft.com/office/2006/metadata/properties"/>
    <ds:schemaRef ds:uri="145c5697-5eb5-440b-b2f1-a8273fb5925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TS010286210</Template>
  <TotalTime>972</TotalTime>
  <Words>553</Words>
  <Application>Microsoft Office PowerPoint</Application>
  <PresentationFormat>On-screen Show (4:3)</PresentationFormat>
  <Paragraphs>41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PPP_SBUSC_PRT_Keyboard_Help</vt:lpstr>
      <vt:lpstr>THE EFFICIENCY OF CHLOROFORM VERSUS ESSENTIAL ORANGE OIL IN ENDODONTIC GUTTA-PERCHA AND SEALER REMOVAL</vt:lpstr>
      <vt:lpstr>Most endodontic treatments yield a success rate of nearly 90%. </vt:lpstr>
      <vt:lpstr>Objective</vt:lpstr>
      <vt:lpstr>Materials and methods</vt:lpstr>
      <vt:lpstr>Essential orange oil</vt:lpstr>
      <vt:lpstr>Chloroform</vt:lpstr>
      <vt:lpstr>Materials and methods:</vt:lpstr>
      <vt:lpstr>Materials and methods:</vt:lpstr>
      <vt:lpstr>Results:</vt:lpstr>
      <vt:lpstr>Results:</vt:lpstr>
      <vt:lpstr>Results:</vt:lpstr>
      <vt:lpstr>Conclusions:</vt:lpstr>
      <vt:lpstr>Refferences:</vt:lpstr>
      <vt:lpstr>Thank you for your attention!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EFFICIENCY OF CHLOROFORM VERSUS ESSENTIAL ORANGE OIL IN ENDODONTIC GUTTA-PERCHA AND SEALER REMOVAL</dc:title>
  <dc:creator>Dan</dc:creator>
  <cp:lastModifiedBy>Dan</cp:lastModifiedBy>
  <cp:revision>102</cp:revision>
  <dcterms:created xsi:type="dcterms:W3CDTF">2011-03-29T08:49:33Z</dcterms:created>
  <dcterms:modified xsi:type="dcterms:W3CDTF">2011-04-04T12:47:19Z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arkets">
    <vt:lpwstr/>
  </property>
  <property fmtid="{D5CDD505-2E9C-101B-9397-08002B2CF9AE}" pid="3" name="TPInstallLocation">
    <vt:lpwstr>{My Templates}</vt:lpwstr>
  </property>
  <property fmtid="{D5CDD505-2E9C-101B-9397-08002B2CF9AE}" pid="4" name="PrimaryImageGen">
    <vt:lpwstr>true</vt:lpwstr>
  </property>
  <property fmtid="{D5CDD505-2E9C-101B-9397-08002B2CF9AE}" pid="5" name="AssetType">
    <vt:lpwstr>TP</vt:lpwstr>
  </property>
  <property fmtid="{D5CDD505-2E9C-101B-9397-08002B2CF9AE}" pid="6" name="BugNumber">
    <vt:lpwstr>191</vt:lpwstr>
  </property>
  <property fmtid="{D5CDD505-2E9C-101B-9397-08002B2CF9AE}" pid="7" name="TPCommandLine">
    <vt:lpwstr>{PP} /n {FilePath}</vt:lpwstr>
  </property>
  <property fmtid="{D5CDD505-2E9C-101B-9397-08002B2CF9AE}" pid="8" name="TemplateStatus">
    <vt:lpwstr>Complete</vt:lpwstr>
  </property>
  <property fmtid="{D5CDD505-2E9C-101B-9397-08002B2CF9AE}" pid="9" name="TPAppVersion">
    <vt:lpwstr>11</vt:lpwstr>
  </property>
  <property fmtid="{D5CDD505-2E9C-101B-9397-08002B2CF9AE}" pid="10" name="ContentTypeId">
    <vt:lpwstr>0x0101006025706CF4CD034688BEBAE97A2E701D020200C3831ACA17D8814887A164412888521E</vt:lpwstr>
  </property>
  <property fmtid="{D5CDD505-2E9C-101B-9397-08002B2CF9AE}" pid="11" name="IsDeleted">
    <vt:lpwstr>false</vt:lpwstr>
  </property>
  <property fmtid="{D5CDD505-2E9C-101B-9397-08002B2CF9AE}" pid="12" name="Milestone">
    <vt:lpwstr>Continuous</vt:lpwstr>
  </property>
  <property fmtid="{D5CDD505-2E9C-101B-9397-08002B2CF9AE}" pid="13" name="APAuthor">
    <vt:lpwstr>191</vt:lpwstr>
  </property>
  <property fmtid="{D5CDD505-2E9C-101B-9397-08002B2CF9AE}" pid="14" name="TrustLevel">
    <vt:lpwstr>Microsoft Managed Content</vt:lpwstr>
  </property>
  <property fmtid="{D5CDD505-2E9C-101B-9397-08002B2CF9AE}" pid="15" name="IsSearchable">
    <vt:lpwstr>false</vt:lpwstr>
  </property>
  <property fmtid="{D5CDD505-2E9C-101B-9397-08002B2CF9AE}" pid="16" name="NumericId">
    <vt:lpwstr>-1</vt:lpwstr>
  </property>
  <property fmtid="{D5CDD505-2E9C-101B-9397-08002B2CF9AE}" pid="17" name="PublishTargets">
    <vt:lpwstr>OfficeOnline</vt:lpwstr>
  </property>
  <property fmtid="{D5CDD505-2E9C-101B-9397-08002B2CF9AE}" pid="18" name="TPFriendlyName">
    <vt:lpwstr>Slide 1</vt:lpwstr>
  </property>
  <property fmtid="{D5CDD505-2E9C-101B-9397-08002B2CF9AE}" pid="19" name="AssetId">
    <vt:lpwstr>TS010286210</vt:lpwstr>
  </property>
  <property fmtid="{D5CDD505-2E9C-101B-9397-08002B2CF9AE}" pid="20" name="TPLaunchHelpLinkType">
    <vt:lpwstr>Template</vt:lpwstr>
  </property>
  <property fmtid="{D5CDD505-2E9C-101B-9397-08002B2CF9AE}" pid="21" name="OpenTemplate">
    <vt:lpwstr>true</vt:lpwstr>
  </property>
  <property fmtid="{D5CDD505-2E9C-101B-9397-08002B2CF9AE}" pid="22" name="SourceTitle">
    <vt:lpwstr>Health pulse design template</vt:lpwstr>
  </property>
  <property fmtid="{D5CDD505-2E9C-101B-9397-08002B2CF9AE}" pid="23" name="TPLaunchHelpLink">
    <vt:lpwstr/>
  </property>
  <property fmtid="{D5CDD505-2E9C-101B-9397-08002B2CF9AE}" pid="24" name="APEditor">
    <vt:lpwstr>92</vt:lpwstr>
  </property>
  <property fmtid="{D5CDD505-2E9C-101B-9397-08002B2CF9AE}" pid="25" name="TPApplication">
    <vt:lpwstr>PowerPoint</vt:lpwstr>
  </property>
  <property fmtid="{D5CDD505-2E9C-101B-9397-08002B2CF9AE}" pid="26" name="Provider">
    <vt:lpwstr>EY010241418</vt:lpwstr>
  </property>
  <property fmtid="{D5CDD505-2E9C-101B-9397-08002B2CF9AE}" pid="27" name="UACurrentWords">
    <vt:lpwstr>0</vt:lpwstr>
  </property>
  <property fmtid="{D5CDD505-2E9C-101B-9397-08002B2CF9AE}" pid="28" name="Applications">
    <vt:lpwstr>65;#Microsoft Office PowerPoint 2007;#79;#Template 12;#64;#PowerPoint 2003</vt:lpwstr>
  </property>
  <property fmtid="{D5CDD505-2E9C-101B-9397-08002B2CF9AE}" pid="29" name="UALocRecommendation">
    <vt:lpwstr>Never Localize</vt:lpwstr>
  </property>
  <property fmtid="{D5CDD505-2E9C-101B-9397-08002B2CF9AE}" pid="30" name="Title">
    <vt:lpwstr>Health pulse design template</vt:lpwstr>
  </property>
  <property fmtid="{D5CDD505-2E9C-101B-9397-08002B2CF9AE}" pid="31" name="PublishStatusLookup">
    <vt:lpwstr>261359</vt:lpwstr>
  </property>
  <property fmtid="{D5CDD505-2E9C-101B-9397-08002B2CF9AE}" pid="32" name="APTrustLevel">
    <vt:lpwstr>1.00000000000000</vt:lpwstr>
  </property>
  <property fmtid="{D5CDD505-2E9C-101B-9397-08002B2CF9AE}" pid="33" name="TPClientViewer">
    <vt:lpwstr>Microsoft Office PowerPoint</vt:lpwstr>
  </property>
  <property fmtid="{D5CDD505-2E9C-101B-9397-08002B2CF9AE}" pid="34" name="TPComponent">
    <vt:lpwstr>PPTFiles</vt:lpwstr>
  </property>
  <property fmtid="{D5CDD505-2E9C-101B-9397-08002B2CF9AE}" pid="35" name="TPNamespace">
    <vt:lpwstr>POWERPNT</vt:lpwstr>
  </property>
  <property fmtid="{D5CDD505-2E9C-101B-9397-08002B2CF9AE}" pid="36" name="Content Type">
    <vt:lpwstr>OOFile</vt:lpwstr>
  </property>
  <property fmtid="{D5CDD505-2E9C-101B-9397-08002B2CF9AE}" pid="37" name="AuthoringAssetId">
    <vt:lpwstr>TP010286210</vt:lpwstr>
  </property>
  <property fmtid="{D5CDD505-2E9C-101B-9397-08002B2CF9AE}" pid="38" name="NumericAssetId">
    <vt:lpwstr/>
  </property>
  <property fmtid="{D5CDD505-2E9C-101B-9397-08002B2CF9AE}" pid="39" name="AppVer">
    <vt:lpwstr/>
  </property>
</Properties>
</file>