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AD5E-D6A5-4B88-997A-AADF01924BAE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3915-F3BF-4501-AC71-38A7E5FA7641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3915-F3BF-4501-AC71-38A7E5FA7641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D8ED79-25CC-495C-96A2-2B80CF3EAED4}" type="datetimeFigureOut">
              <a:rPr lang="ro-RO" smtClean="0"/>
              <a:pPr/>
              <a:t>04.04.2011</a:t>
            </a:fld>
            <a:endParaRPr lang="ro-RO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D2563B-FAC2-4407-B362-5CA46970028D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t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348880"/>
            <a:ext cx="5580112" cy="41764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THERAPEUTIC METHODS IN THE TREATMENT OF TERMINAL-LATERAL EDENTULOUS</a:t>
            </a:r>
            <a:endParaRPr lang="ro-RO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2852936"/>
            <a:ext cx="8507288" cy="3273227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000" b="1" dirty="0" smtClean="0"/>
              <a:t>  </a:t>
            </a:r>
            <a:r>
              <a:rPr lang="en-US" sz="2000" b="1" u="sng" dirty="0" smtClean="0"/>
              <a:t>COORDINATOR </a:t>
            </a:r>
            <a:r>
              <a:rPr lang="en-US" sz="2000" b="1" dirty="0" smtClean="0"/>
              <a:t>: ASIST. UNIV.</a:t>
            </a:r>
          </a:p>
          <a:p>
            <a:pPr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DR. CERGHIZAN DIANA</a:t>
            </a:r>
          </a:p>
          <a:p>
            <a:pPr>
              <a:buNone/>
            </a:pP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  </a:t>
            </a:r>
            <a:r>
              <a:rPr lang="en-US" sz="2000" b="1" u="sng" dirty="0" smtClean="0"/>
              <a:t>FIRST AUTHOR </a:t>
            </a:r>
            <a:r>
              <a:rPr lang="en-US" sz="2000" b="1" dirty="0" smtClean="0"/>
              <a:t>: COSTIN </a:t>
            </a:r>
          </a:p>
          <a:p>
            <a:pPr>
              <a:buNone/>
            </a:pPr>
            <a:r>
              <a:rPr lang="en-US" sz="2000" b="1" dirty="0" smtClean="0"/>
              <a:t>			BOGDAN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treatment	</a:t>
            </a:r>
            <a:endParaRPr lang="ro-R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In this case we </a:t>
            </a:r>
          </a:p>
          <a:p>
            <a:pPr>
              <a:buNone/>
            </a:pPr>
            <a:r>
              <a:rPr lang="en-US" dirty="0" smtClean="0"/>
              <a:t>	opted for the </a:t>
            </a:r>
          </a:p>
          <a:p>
            <a:pPr>
              <a:buNone/>
            </a:pPr>
            <a:r>
              <a:rPr lang="en-US" dirty="0" smtClean="0"/>
              <a:t>	removable partial denture .</a:t>
            </a:r>
          </a:p>
        </p:txBody>
      </p:sp>
      <p:pic>
        <p:nvPicPr>
          <p:cNvPr id="1027" name="Picture 3" descr="C:\Users\BOBO\Documents\DIPLOMA\MAMA\DSCF4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744416" cy="2808312"/>
          </a:xfrm>
          <a:prstGeom prst="rect">
            <a:avLst/>
          </a:prstGeom>
          <a:noFill/>
        </p:spPr>
      </p:pic>
      <p:pic>
        <p:nvPicPr>
          <p:cNvPr id="1028" name="Picture 4" descr="C:\Users\BOBO\Documents\DIPLOMA\MAMA\DSCF4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60848"/>
            <a:ext cx="3779912" cy="2834934"/>
          </a:xfrm>
          <a:prstGeom prst="rect">
            <a:avLst/>
          </a:prstGeom>
          <a:noFill/>
        </p:spPr>
      </p:pic>
      <p:pic>
        <p:nvPicPr>
          <p:cNvPr id="1029" name="Picture 5" descr="C:\Users\BOBO\Documents\DIPLOMA\MAMA\DSCF4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96952"/>
            <a:ext cx="3648405" cy="2736304"/>
          </a:xfrm>
          <a:prstGeom prst="rect">
            <a:avLst/>
          </a:prstGeom>
          <a:noFill/>
        </p:spPr>
      </p:pic>
      <p:pic>
        <p:nvPicPr>
          <p:cNvPr id="1026" name="Picture 2" descr="C:\Users\BOBO\Documents\DIPLOMA\MAMA\DSCF41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Rehabilitation of  occlusion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Higher </a:t>
            </a:r>
            <a:r>
              <a:rPr lang="en-US" dirty="0" err="1" smtClean="0"/>
              <a:t>masticatory</a:t>
            </a:r>
            <a:r>
              <a:rPr lang="en-US" dirty="0" smtClean="0"/>
              <a:t> efficiency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Bilateral mastication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Improved phonetic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Improvement of aesthetic</a:t>
            </a:r>
            <a:endParaRPr lang="ro-RO" dirty="0"/>
          </a:p>
        </p:txBody>
      </p:sp>
      <p:pic>
        <p:nvPicPr>
          <p:cNvPr id="1026" name="Picture 2" descr="C:\Users\BOBO\Documents\DIPLOMA\MAMA\fa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3547120" cy="2845284"/>
          </a:xfrm>
          <a:prstGeom prst="rect">
            <a:avLst/>
          </a:prstGeom>
          <a:noFill/>
        </p:spPr>
      </p:pic>
      <p:pic>
        <p:nvPicPr>
          <p:cNvPr id="1027" name="Picture 3" descr="C:\Users\BOBO\Documents\DIPLOMA\MAMA\DSCF4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VA MULTUMIM </a:t>
            </a:r>
          </a:p>
          <a:p>
            <a:pPr algn="ctr">
              <a:buNone/>
            </a:pPr>
            <a:r>
              <a:rPr lang="en-US" sz="8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o-RO" sz="8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	introduction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	</a:t>
            </a:r>
          </a:p>
          <a:p>
            <a:pPr algn="just">
              <a:buNone/>
            </a:pPr>
            <a:r>
              <a:rPr lang="en-US" sz="2400" dirty="0" smtClean="0"/>
              <a:t>		</a:t>
            </a:r>
            <a:r>
              <a:rPr lang="ro-RO" sz="2400" dirty="0" smtClean="0"/>
              <a:t>P</a:t>
            </a:r>
            <a:r>
              <a:rPr lang="en-US" sz="2400" dirty="0" err="1" smtClean="0"/>
              <a:t>artially</a:t>
            </a:r>
            <a:r>
              <a:rPr lang="en-US" sz="2400" dirty="0" smtClean="0"/>
              <a:t> </a:t>
            </a:r>
            <a:r>
              <a:rPr lang="en-US" sz="2400" dirty="0" smtClean="0"/>
              <a:t>edentulous</a:t>
            </a:r>
            <a:r>
              <a:rPr lang="ro-RO" sz="2400" dirty="0" smtClean="0"/>
              <a:t> dentitions</a:t>
            </a:r>
            <a:r>
              <a:rPr lang="en-US" sz="2400" dirty="0" smtClean="0"/>
              <a:t> represents a </a:t>
            </a:r>
            <a:r>
              <a:rPr lang="en-US" sz="2400" dirty="0" err="1" smtClean="0"/>
              <a:t>pathophysiological</a:t>
            </a:r>
            <a:r>
              <a:rPr lang="en-US" sz="2400" dirty="0" smtClean="0"/>
              <a:t> state of the </a:t>
            </a:r>
            <a:r>
              <a:rPr lang="en-US" sz="2400" dirty="0" err="1" smtClean="0"/>
              <a:t>orofacial</a:t>
            </a:r>
            <a:r>
              <a:rPr lang="en-US" sz="2400" dirty="0" smtClean="0"/>
              <a:t> system, characterized by the absence of one or more, but not all natural teeth.</a:t>
            </a:r>
            <a:endParaRPr lang="ro-RO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		Common condition among patients with influences upon the quality of their life, with modern therapeutic options.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		</a:t>
            </a:r>
          </a:p>
          <a:p>
            <a:pPr algn="just">
              <a:buNone/>
            </a:pPr>
            <a:r>
              <a:rPr lang="en-US" sz="2400" dirty="0" smtClean="0"/>
              <a:t>		</a:t>
            </a:r>
            <a:r>
              <a:rPr lang="ro-RO" sz="2400" dirty="0" smtClean="0">
                <a:solidFill>
                  <a:srgbClr val="FF0000"/>
                </a:solidFill>
              </a:rPr>
              <a:t> </a:t>
            </a:r>
            <a:r>
              <a:rPr lang="ro-RO" sz="2400" dirty="0" smtClean="0"/>
              <a:t>M</a:t>
            </a:r>
            <a:r>
              <a:rPr lang="en-US" sz="2400" dirty="0" err="1" smtClean="0"/>
              <a:t>ost</a:t>
            </a:r>
            <a:r>
              <a:rPr lang="en-US" sz="2400" dirty="0" smtClean="0"/>
              <a:t> commonly used classifications are those developed by</a:t>
            </a:r>
            <a:r>
              <a:rPr lang="ro-RO" sz="2400" dirty="0" smtClean="0"/>
              <a:t> Costa and </a:t>
            </a:r>
            <a:r>
              <a:rPr lang="ro-RO" sz="2400" dirty="0" smtClean="0"/>
              <a:t>Kennedy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	</a:t>
            </a:r>
            <a:endParaRPr lang="ro-RO" sz="2400" dirty="0" smtClean="0"/>
          </a:p>
          <a:p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F41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5398988" cy="404924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3267472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- 54 years old female patient with a class II, modification 1 Kennedy</a:t>
            </a:r>
            <a:r>
              <a:rPr lang="ro-RO" dirty="0" smtClean="0"/>
              <a:t> partially </a:t>
            </a:r>
            <a:r>
              <a:rPr lang="en-US" dirty="0" smtClean="0"/>
              <a:t>  edentulous</a:t>
            </a:r>
            <a:r>
              <a:rPr lang="ro-RO" dirty="0" smtClean="0"/>
              <a:t> </a:t>
            </a:r>
            <a:r>
              <a:rPr lang="en-US" dirty="0" smtClean="0"/>
              <a:t>maxillary </a:t>
            </a:r>
            <a:r>
              <a:rPr lang="ro-RO" dirty="0" smtClean="0"/>
              <a:t>arch</a:t>
            </a:r>
            <a:r>
              <a:rPr lang="en-US" dirty="0" smtClean="0"/>
              <a:t>, partially treated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exooral</a:t>
            </a:r>
            <a:r>
              <a:rPr lang="en-US" b="1" dirty="0" smtClean="0"/>
              <a:t> EXAMINATIONS</a:t>
            </a:r>
            <a:endParaRPr lang="ro-RO" b="1" dirty="0"/>
          </a:p>
        </p:txBody>
      </p:sp>
      <p:pic>
        <p:nvPicPr>
          <p:cNvPr id="1026" name="Picture 2" descr="C:\Users\BOBO\Documents\DIPLOMA\MAMA\DSCF4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Inspection : symmetric, oval, convex profile, no tegument color changes, vertical dimension of occlusion with no pathologic changes.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Palpation : normal sensitivity and local ganglions without any changes. Higher contraction ratio of the </a:t>
            </a:r>
            <a:r>
              <a:rPr lang="en-US" sz="2400" dirty="0" err="1" smtClean="0"/>
              <a:t>masseter</a:t>
            </a:r>
            <a:r>
              <a:rPr lang="en-US" sz="2400" dirty="0" smtClean="0"/>
              <a:t> and temporal muscles on the left side.</a:t>
            </a:r>
            <a:endParaRPr lang="ro-R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ENDOORAL EXAMINATIONS</a:t>
            </a:r>
            <a:endParaRPr lang="ro-RO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Normal gums, frontal remaining</a:t>
            </a:r>
          </a:p>
          <a:p>
            <a:pPr>
              <a:buNone/>
            </a:pPr>
            <a:r>
              <a:rPr lang="en-US" sz="2400" dirty="0" smtClean="0"/>
              <a:t>teeth with fillings, color changes,</a:t>
            </a:r>
          </a:p>
          <a:p>
            <a:pPr>
              <a:buNone/>
            </a:pPr>
            <a:r>
              <a:rPr lang="en-US" sz="2400" dirty="0" smtClean="0"/>
              <a:t>with no pathologic mobility, </a:t>
            </a:r>
          </a:p>
          <a:p>
            <a:pPr>
              <a:buNone/>
            </a:pPr>
            <a:r>
              <a:rPr lang="en-US" sz="2400" dirty="0" smtClean="0"/>
              <a:t>presenting a dental</a:t>
            </a:r>
          </a:p>
          <a:p>
            <a:pPr>
              <a:buNone/>
            </a:pPr>
            <a:r>
              <a:rPr lang="en-US" sz="2400" dirty="0" smtClean="0"/>
              <a:t>bridge from 2.3 to 2.8.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Distal residual ridge </a:t>
            </a:r>
          </a:p>
          <a:p>
            <a:pPr>
              <a:buNone/>
            </a:pPr>
            <a:r>
              <a:rPr lang="en-US" sz="2400" dirty="0" smtClean="0"/>
              <a:t>horizontally  with </a:t>
            </a:r>
          </a:p>
          <a:p>
            <a:pPr>
              <a:buNone/>
            </a:pPr>
            <a:r>
              <a:rPr lang="en-US" sz="2400" dirty="0" smtClean="0"/>
              <a:t>Class I maxillary </a:t>
            </a:r>
            <a:r>
              <a:rPr lang="en-US" sz="2400" dirty="0" err="1" smtClean="0"/>
              <a:t>tuberosity</a:t>
            </a:r>
            <a:r>
              <a:rPr lang="en-US" sz="2400" dirty="0" smtClean="0"/>
              <a:t>, </a:t>
            </a:r>
          </a:p>
          <a:p>
            <a:pPr>
              <a:buNone/>
            </a:pPr>
            <a:r>
              <a:rPr lang="en-US" sz="2400" dirty="0" smtClean="0"/>
              <a:t>favorable palate, and a second </a:t>
            </a:r>
          </a:p>
          <a:p>
            <a:pPr>
              <a:buNone/>
            </a:pPr>
            <a:r>
              <a:rPr lang="en-US" sz="2400" dirty="0" smtClean="0"/>
              <a:t>degree of atrophy -&gt; higher atrophy on the vestibular side because </a:t>
            </a:r>
          </a:p>
          <a:p>
            <a:pPr>
              <a:buNone/>
            </a:pPr>
            <a:r>
              <a:rPr lang="en-US" sz="2400" dirty="0" smtClean="0"/>
              <a:t>of the centripetal atrophy of the </a:t>
            </a:r>
            <a:r>
              <a:rPr lang="en-US" sz="2400" dirty="0" smtClean="0"/>
              <a:t>maxillary </a:t>
            </a:r>
            <a:r>
              <a:rPr lang="en-US" sz="2400" dirty="0" smtClean="0"/>
              <a:t>bone.</a:t>
            </a:r>
          </a:p>
          <a:p>
            <a:pPr>
              <a:buNone/>
            </a:pPr>
            <a:endParaRPr lang="en-US" sz="1100" dirty="0" smtClean="0"/>
          </a:p>
          <a:p>
            <a:pPr algn="r">
              <a:buNone/>
            </a:pPr>
            <a:endParaRPr lang="ro-RO" sz="1100" i="1" dirty="0"/>
          </a:p>
        </p:txBody>
      </p:sp>
      <p:pic>
        <p:nvPicPr>
          <p:cNvPr id="1027" name="Picture 3" descr="C:\Users\BOBO\Documents\DIPLOMA\MAMA\DSCF4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169" y="1628800"/>
            <a:ext cx="4436831" cy="332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BOBO\Documents\DIPLOMA\MAMA\DSCF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320480" cy="3240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OCCLUSION EXAMINATION</a:t>
            </a:r>
            <a:endParaRPr lang="ro-RO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544616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Sagittal</a:t>
            </a:r>
            <a:r>
              <a:rPr lang="en-US" dirty="0" smtClean="0"/>
              <a:t> : physiologic</a:t>
            </a:r>
          </a:p>
          <a:p>
            <a:pPr>
              <a:buNone/>
            </a:pPr>
            <a:r>
              <a:rPr lang="en-US" dirty="0" smtClean="0"/>
              <a:t>occlusion on  the canine</a:t>
            </a:r>
          </a:p>
          <a:p>
            <a:pPr>
              <a:buNone/>
            </a:pPr>
            <a:r>
              <a:rPr lang="en-US" dirty="0" smtClean="0"/>
              <a:t>and incisive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Transverse</a:t>
            </a:r>
            <a:r>
              <a:rPr lang="en-US" dirty="0" smtClean="0"/>
              <a:t> : normal ratio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Vertical</a:t>
            </a:r>
            <a:r>
              <a:rPr lang="en-US" dirty="0" smtClean="0"/>
              <a:t> : normal as well</a:t>
            </a:r>
          </a:p>
          <a:p>
            <a:pPr>
              <a:buNone/>
            </a:pPr>
            <a:r>
              <a:rPr lang="en-US" dirty="0" smtClean="0"/>
              <a:t>with the exception of the </a:t>
            </a:r>
          </a:p>
          <a:p>
            <a:pPr>
              <a:buNone/>
            </a:pPr>
            <a:r>
              <a:rPr lang="en-US" dirty="0" smtClean="0"/>
              <a:t>non existing overbite.</a:t>
            </a:r>
          </a:p>
        </p:txBody>
      </p:sp>
      <p:pic>
        <p:nvPicPr>
          <p:cNvPr id="2051" name="Picture 3" descr="C:\Users\BOBO\Documents\DIPLOMA\MAMA\DSCF4114.JPG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454336" y="-14428984"/>
            <a:ext cx="2400000" cy="1800000"/>
          </a:xfrm>
          <a:prstGeom prst="rect">
            <a:avLst/>
          </a:prstGeom>
          <a:noFill/>
        </p:spPr>
      </p:pic>
      <p:pic>
        <p:nvPicPr>
          <p:cNvPr id="2052" name="Picture 4" descr="C:\Users\BOBO\Documents\DIPLOMA\MAMA\DSCF4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4320480" cy="3240360"/>
          </a:xfrm>
          <a:prstGeom prst="rect">
            <a:avLst/>
          </a:prstGeom>
          <a:noFill/>
        </p:spPr>
      </p:pic>
      <p:pic>
        <p:nvPicPr>
          <p:cNvPr id="2050" name="Picture 2" descr="C:\Users\BOBO\Documents\DIPLOMA\MAMA\DSCF4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ro-RO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/>
              <a:t>After all the treatments that precedes the treatment plan for the removable partial denture were fulfilled the diagnosis of class II, modification 1 Kennedy partially edentulous</a:t>
            </a:r>
            <a:r>
              <a:rPr lang="ro-RO" sz="2800" dirty="0" smtClean="0"/>
              <a:t> arch</a:t>
            </a:r>
            <a:r>
              <a:rPr lang="en-US" sz="2800" dirty="0" smtClean="0"/>
              <a:t> remains unchanged.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options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Dental bridge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Acrylic removable partial denture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Removable partial denture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implants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After </a:t>
            </a:r>
            <a:r>
              <a:rPr lang="ro-RO" dirty="0" smtClean="0"/>
              <a:t>visual examination, radiographs, oral prophylaxis, evaluation of teeth and periodontium, vitality tests of individual teeth, and impressions of each arch </a:t>
            </a:r>
            <a:r>
              <a:rPr lang="en-US" dirty="0" smtClean="0"/>
              <a:t> the most adequate treatment was chosen reporting it to the oral condition, the age, and the financial state.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1569</TotalTime>
  <Words>189</Words>
  <Application>Microsoft Office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THERAPEUTIC METHODS IN THE TREATMENT OF TERMINAL-LATERAL EDENTULOUS</vt:lpstr>
      <vt:lpstr> introduction</vt:lpstr>
      <vt:lpstr>Slide 3</vt:lpstr>
      <vt:lpstr>exooral EXAMINATIONS</vt:lpstr>
      <vt:lpstr>ENDOORAL EXAMINATIONS</vt:lpstr>
      <vt:lpstr>OCCLUSION EXAMINATION</vt:lpstr>
      <vt:lpstr>DIAGNOSIS</vt:lpstr>
      <vt:lpstr>Therapeutic options</vt:lpstr>
      <vt:lpstr>Slide 9</vt:lpstr>
      <vt:lpstr>Chosen treatment </vt:lpstr>
      <vt:lpstr>Results 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METHODS IN THE TREATMENT OF TERMINAL-LATERAL EDENTULOUS</dc:title>
  <dc:creator>BOBO</dc:creator>
  <cp:lastModifiedBy>BOBO</cp:lastModifiedBy>
  <cp:revision>183</cp:revision>
  <dcterms:created xsi:type="dcterms:W3CDTF">2011-03-22T16:57:12Z</dcterms:created>
  <dcterms:modified xsi:type="dcterms:W3CDTF">2011-04-04T18:17:37Z</dcterms:modified>
</cp:coreProperties>
</file>