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57" r:id="rId3"/>
    <p:sldId id="258" r:id="rId4"/>
    <p:sldId id="260" r:id="rId5"/>
    <p:sldId id="261" r:id="rId6"/>
    <p:sldId id="259" r:id="rId7"/>
    <p:sldId id="263" r:id="rId8"/>
    <p:sldId id="270" r:id="rId9"/>
    <p:sldId id="271" r:id="rId10"/>
    <p:sldId id="272" r:id="rId11"/>
    <p:sldId id="273" r:id="rId12"/>
    <p:sldId id="274" r:id="rId13"/>
    <p:sldId id="275" r:id="rId14"/>
    <p:sldId id="262" r:id="rId15"/>
    <p:sldId id="264" r:id="rId16"/>
    <p:sldId id="266" r:id="rId17"/>
    <p:sldId id="267" r:id="rId18"/>
    <p:sldId id="265" r:id="rId19"/>
    <p:sldId id="269" r:id="rId20"/>
    <p:sldId id="268" r:id="rId21"/>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333" autoAdjust="0"/>
  </p:normalViewPr>
  <p:slideViewPr>
    <p:cSldViewPr>
      <p:cViewPr varScale="1">
        <p:scale>
          <a:sx n="68" d="100"/>
          <a:sy n="68" d="100"/>
        </p:scale>
        <p:origin x="-942" y="-90"/>
      </p:cViewPr>
      <p:guideLst>
        <p:guide orient="horz" pos="2160"/>
        <p:guide pos="2880"/>
      </p:guideLst>
    </p:cSldViewPr>
  </p:slideViewPr>
  <p:outlineViewPr>
    <p:cViewPr>
      <p:scale>
        <a:sx n="33" d="100"/>
        <a:sy n="33" d="100"/>
      </p:scale>
      <p:origin x="0" y="92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D1620-7076-4D9A-857F-76362B9EF8F6}" type="datetimeFigureOut">
              <a:rPr lang="ro-RO" smtClean="0"/>
              <a:pPr/>
              <a:t>04.04.2011</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F1DA8-274A-488F-9184-4E8C2E9A3CA6}"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1</a:t>
            </a:fld>
            <a:endParaRPr lang="ro-R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10</a:t>
            </a:fld>
            <a:endParaRPr lang="ro-R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11</a:t>
            </a:fld>
            <a:endParaRPr lang="ro-R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12</a:t>
            </a:fld>
            <a:endParaRPr lang="ro-R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13</a:t>
            </a:fld>
            <a:endParaRPr lang="ro-R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14</a:t>
            </a:fld>
            <a:endParaRPr lang="ro-R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15</a:t>
            </a:fld>
            <a:endParaRPr lang="ro-R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16</a:t>
            </a:fld>
            <a:endParaRPr lang="ro-R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17</a:t>
            </a:fld>
            <a:endParaRPr lang="ro-R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8F4F1DA8-274A-488F-9184-4E8C2E9A3CA6}" type="slidenum">
              <a:rPr lang="ro-RO" smtClean="0"/>
              <a:pPr/>
              <a:t>18</a:t>
            </a:fld>
            <a:endParaRPr lang="ro-R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19</a:t>
            </a:fld>
            <a:endParaRPr lang="ro-R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2</a:t>
            </a:fld>
            <a:endParaRPr lang="ro-R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20</a:t>
            </a:fld>
            <a:endParaRPr lang="ro-R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3</a:t>
            </a:fld>
            <a:endParaRPr lang="ro-R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8F4F1DA8-274A-488F-9184-4E8C2E9A3CA6}" type="slidenum">
              <a:rPr lang="ro-RO" smtClean="0"/>
              <a:pPr/>
              <a:t>4</a:t>
            </a:fld>
            <a:endParaRPr lang="ro-R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5</a:t>
            </a:fld>
            <a:endParaRPr lang="ro-R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8F4F1DA8-274A-488F-9184-4E8C2E9A3CA6}" type="slidenum">
              <a:rPr lang="ro-RO" smtClean="0"/>
              <a:pPr/>
              <a:t>6</a:t>
            </a:fld>
            <a:endParaRPr lang="ro-R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7</a:t>
            </a:fld>
            <a:endParaRPr lang="ro-R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8</a:t>
            </a:fld>
            <a:endParaRPr lang="ro-R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8F4F1DA8-274A-488F-9184-4E8C2E9A3CA6}" type="slidenum">
              <a:rPr lang="ro-RO" smtClean="0"/>
              <a:pPr/>
              <a:t>9</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243BBA0-FD7A-45CD-937E-034373644F49}" type="datetimeFigureOut">
              <a:rPr lang="ro-RO" smtClean="0"/>
              <a:pPr/>
              <a:t>04.04.2011</a:t>
            </a:fld>
            <a:endParaRPr lang="ro-RO"/>
          </a:p>
        </p:txBody>
      </p:sp>
      <p:sp>
        <p:nvSpPr>
          <p:cNvPr id="19" name="Footer Placeholder 18"/>
          <p:cNvSpPr>
            <a:spLocks noGrp="1"/>
          </p:cNvSpPr>
          <p:nvPr>
            <p:ph type="ftr" sz="quarter" idx="11"/>
          </p:nvPr>
        </p:nvSpPr>
        <p:spPr/>
        <p:txBody>
          <a:bodyPr/>
          <a:lstStyle/>
          <a:p>
            <a:endParaRPr lang="ro-RO"/>
          </a:p>
        </p:txBody>
      </p:sp>
      <p:sp>
        <p:nvSpPr>
          <p:cNvPr id="27" name="Slide Number Placeholder 26"/>
          <p:cNvSpPr>
            <a:spLocks noGrp="1"/>
          </p:cNvSpPr>
          <p:nvPr>
            <p:ph type="sldNum" sz="quarter" idx="12"/>
          </p:nvPr>
        </p:nvSpPr>
        <p:spPr/>
        <p:txBody>
          <a:bodyPr/>
          <a:lstStyle/>
          <a:p>
            <a:fld id="{A40EDAD8-9ABE-4F6E-B5C0-149A5DB48393}"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43BBA0-FD7A-45CD-937E-034373644F49}" type="datetimeFigureOut">
              <a:rPr lang="ro-RO" smtClean="0"/>
              <a:pPr/>
              <a:t>04.04.2011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0EDAD8-9ABE-4F6E-B5C0-149A5DB48393}"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43BBA0-FD7A-45CD-937E-034373644F49}" type="datetimeFigureOut">
              <a:rPr lang="ro-RO" smtClean="0"/>
              <a:pPr/>
              <a:t>04.04.2011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0EDAD8-9ABE-4F6E-B5C0-149A5DB48393}"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43BBA0-FD7A-45CD-937E-034373644F49}" type="datetimeFigureOut">
              <a:rPr lang="ro-RO" smtClean="0"/>
              <a:pPr/>
              <a:t>04.04.2011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0EDAD8-9ABE-4F6E-B5C0-149A5DB48393}"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43BBA0-FD7A-45CD-937E-034373644F49}" type="datetimeFigureOut">
              <a:rPr lang="ro-RO" smtClean="0"/>
              <a:pPr/>
              <a:t>04.04.2011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0EDAD8-9ABE-4F6E-B5C0-149A5DB48393}"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43BBA0-FD7A-45CD-937E-034373644F49}" type="datetimeFigureOut">
              <a:rPr lang="ro-RO" smtClean="0"/>
              <a:pPr/>
              <a:t>04.04.2011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40EDAD8-9ABE-4F6E-B5C0-149A5DB48393}"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43BBA0-FD7A-45CD-937E-034373644F49}" type="datetimeFigureOut">
              <a:rPr lang="ro-RO" smtClean="0"/>
              <a:pPr/>
              <a:t>04.04.2011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40EDAD8-9ABE-4F6E-B5C0-149A5DB48393}"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43BBA0-FD7A-45CD-937E-034373644F49}" type="datetimeFigureOut">
              <a:rPr lang="ro-RO" smtClean="0"/>
              <a:pPr/>
              <a:t>04.04.2011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40EDAD8-9ABE-4F6E-B5C0-149A5DB48393}"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3BBA0-FD7A-45CD-937E-034373644F49}" type="datetimeFigureOut">
              <a:rPr lang="ro-RO" smtClean="0"/>
              <a:pPr/>
              <a:t>04.04.2011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40EDAD8-9ABE-4F6E-B5C0-149A5DB48393}"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43BBA0-FD7A-45CD-937E-034373644F49}" type="datetimeFigureOut">
              <a:rPr lang="ro-RO" smtClean="0"/>
              <a:pPr/>
              <a:t>04.04.2011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40EDAD8-9ABE-4F6E-B5C0-149A5DB48393}"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43BBA0-FD7A-45CD-937E-034373644F49}" type="datetimeFigureOut">
              <a:rPr lang="ro-RO" smtClean="0"/>
              <a:pPr/>
              <a:t>04.04.2011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a:xfrm>
            <a:off x="8077200" y="6356350"/>
            <a:ext cx="609600" cy="365125"/>
          </a:xfrm>
        </p:spPr>
        <p:txBody>
          <a:bodyPr/>
          <a:lstStyle/>
          <a:p>
            <a:fld id="{A40EDAD8-9ABE-4F6E-B5C0-149A5DB48393}" type="slidenum">
              <a:rPr lang="ro-RO" smtClean="0"/>
              <a:pPr/>
              <a:t>‹#›</a:t>
            </a:fld>
            <a:endParaRPr lang="ro-RO"/>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243BBA0-FD7A-45CD-937E-034373644F49}" type="datetimeFigureOut">
              <a:rPr lang="ro-RO" smtClean="0"/>
              <a:pPr/>
              <a:t>04.04.2011</a:t>
            </a:fld>
            <a:endParaRPr lang="ro-RO"/>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o-RO"/>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0EDAD8-9ABE-4F6E-B5C0-149A5DB48393}" type="slidenum">
              <a:rPr lang="ro-RO" smtClean="0"/>
              <a:pPr/>
              <a:t>‹#›</a:t>
            </a:fld>
            <a:endParaRPr lang="ro-RO"/>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40"/>
            <a:ext cx="7772400" cy="1600210"/>
          </a:xfrm>
        </p:spPr>
        <p:txBody>
          <a:bodyPr>
            <a:normAutofit fontScale="90000"/>
          </a:bodyPr>
          <a:lstStyle/>
          <a:p>
            <a:r>
              <a:rPr lang="ro-RO" sz="3700" b="1" dirty="0">
                <a:solidFill>
                  <a:schemeClr val="tx1"/>
                </a:solidFill>
              </a:rPr>
              <a:t>POSTOPERATIVE EVALUATION STUDY OF CAROTID STENOSIS RESOLVED IN PLEXUS AND LOCAL ANAESTHESIA</a:t>
            </a:r>
            <a:r>
              <a:rPr lang="ro-RO" dirty="0"/>
              <a:t/>
            </a:r>
            <a:br>
              <a:rPr lang="ro-RO" dirty="0"/>
            </a:br>
            <a:endParaRPr lang="ro-RO" dirty="0"/>
          </a:p>
        </p:txBody>
      </p:sp>
      <p:sp>
        <p:nvSpPr>
          <p:cNvPr id="3" name="Subtitle 2"/>
          <p:cNvSpPr>
            <a:spLocks noGrp="1"/>
          </p:cNvSpPr>
          <p:nvPr>
            <p:ph type="subTitle" idx="1"/>
          </p:nvPr>
        </p:nvSpPr>
        <p:spPr>
          <a:xfrm>
            <a:off x="785786" y="3886200"/>
            <a:ext cx="7643866" cy="1752600"/>
          </a:xfrm>
        </p:spPr>
        <p:txBody>
          <a:bodyPr>
            <a:normAutofit/>
          </a:bodyPr>
          <a:lstStyle/>
          <a:p>
            <a:r>
              <a:rPr lang="ro-RO" sz="3000" dirty="0" smtClean="0"/>
              <a:t>Author: Pop Raluca Alexandra</a:t>
            </a:r>
          </a:p>
          <a:p>
            <a:r>
              <a:rPr lang="ro-RO" sz="3000" dirty="0" smtClean="0"/>
              <a:t>Coordinator: Univ.Asist. Dr. Muresan Adrian</a:t>
            </a:r>
            <a:endParaRPr lang="ro-RO"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_0670"/>
          <p:cNvPicPr>
            <a:picLocks noChangeAspect="1" noChangeArrowheads="1"/>
          </p:cNvPicPr>
          <p:nvPr/>
        </p:nvPicPr>
        <p:blipFill>
          <a:blip r:embed="rId3" cstate="print"/>
          <a:srcRect/>
          <a:stretch>
            <a:fillRect/>
          </a:stretch>
        </p:blipFill>
        <p:spPr bwMode="auto">
          <a:xfrm>
            <a:off x="533400" y="533400"/>
            <a:ext cx="8077200" cy="54070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_0671"/>
          <p:cNvPicPr>
            <a:picLocks noChangeAspect="1" noChangeArrowheads="1"/>
          </p:cNvPicPr>
          <p:nvPr/>
        </p:nvPicPr>
        <p:blipFill>
          <a:blip r:embed="rId3" cstate="print"/>
          <a:srcRect/>
          <a:stretch>
            <a:fillRect/>
          </a:stretch>
        </p:blipFill>
        <p:spPr bwMode="auto">
          <a:xfrm>
            <a:off x="533400" y="609600"/>
            <a:ext cx="8153400" cy="54578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_0675"/>
          <p:cNvPicPr>
            <a:picLocks noChangeAspect="1" noChangeArrowheads="1"/>
          </p:cNvPicPr>
          <p:nvPr/>
        </p:nvPicPr>
        <p:blipFill>
          <a:blip r:embed="rId3" cstate="print"/>
          <a:srcRect/>
          <a:stretch>
            <a:fillRect/>
          </a:stretch>
        </p:blipFill>
        <p:spPr bwMode="auto">
          <a:xfrm>
            <a:off x="457200" y="914400"/>
            <a:ext cx="7839075" cy="52482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_0682"/>
          <p:cNvPicPr>
            <a:picLocks noChangeAspect="1" noChangeArrowheads="1"/>
          </p:cNvPicPr>
          <p:nvPr/>
        </p:nvPicPr>
        <p:blipFill>
          <a:blip r:embed="rId3" cstate="print"/>
          <a:srcRect/>
          <a:stretch>
            <a:fillRect/>
          </a:stretch>
        </p:blipFill>
        <p:spPr bwMode="auto">
          <a:xfrm>
            <a:off x="609600" y="838200"/>
            <a:ext cx="8067675" cy="54006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928670"/>
            <a:ext cx="8229600" cy="1143000"/>
          </a:xfrm>
        </p:spPr>
        <p:txBody>
          <a:bodyPr>
            <a:normAutofit fontScale="90000"/>
          </a:bodyPr>
          <a:lstStyle/>
          <a:p>
            <a:pPr algn="ctr"/>
            <a:r>
              <a:rPr lang="ro-RO" sz="5600" dirty="0" smtClean="0">
                <a:solidFill>
                  <a:schemeClr val="tx1"/>
                </a:solidFill>
                <a:latin typeface="Times New Roman" pitchFamily="18" charset="0"/>
              </a:rPr>
              <a:t>Postoperation</a:t>
            </a:r>
            <a:r>
              <a:rPr lang="ro-RO" dirty="0" smtClean="0"/>
              <a:t/>
            </a:r>
            <a:br>
              <a:rPr lang="ro-RO" dirty="0" smtClean="0"/>
            </a:br>
            <a:endParaRPr lang="ro-RO" dirty="0"/>
          </a:p>
        </p:txBody>
      </p:sp>
      <p:sp>
        <p:nvSpPr>
          <p:cNvPr id="3" name="Content Placeholder 2"/>
          <p:cNvSpPr>
            <a:spLocks noGrp="1"/>
          </p:cNvSpPr>
          <p:nvPr>
            <p:ph idx="1"/>
          </p:nvPr>
        </p:nvSpPr>
        <p:spPr/>
        <p:txBody>
          <a:bodyPr/>
          <a:lstStyle/>
          <a:p>
            <a:pPr>
              <a:buFont typeface="Wingdings" pitchFamily="2" charset="2"/>
              <a:buChar char="q"/>
            </a:pPr>
            <a:r>
              <a:rPr lang="ro-RO" dirty="0" smtClean="0">
                <a:latin typeface="Times New Roman" pitchFamily="18" charset="0"/>
              </a:rPr>
              <a:t>Eco Doppler</a:t>
            </a:r>
          </a:p>
          <a:p>
            <a:pPr>
              <a:buNone/>
            </a:pPr>
            <a:endParaRPr lang="ro-RO" dirty="0" smtClean="0">
              <a:latin typeface="Times New Roman" pitchFamily="18" charset="0"/>
            </a:endParaRPr>
          </a:p>
          <a:p>
            <a:pPr>
              <a:buFont typeface="Wingdings" pitchFamily="2" charset="2"/>
              <a:buChar char="q"/>
            </a:pPr>
            <a:r>
              <a:rPr lang="ro-RO" dirty="0" smtClean="0">
                <a:latin typeface="Times New Roman" pitchFamily="18" charset="0"/>
              </a:rPr>
              <a:t>Evolution:</a:t>
            </a:r>
          </a:p>
          <a:p>
            <a:pPr>
              <a:buFont typeface="Arial" pitchFamily="34" charset="0"/>
              <a:buChar char="•"/>
            </a:pPr>
            <a:r>
              <a:rPr lang="ro-RO" dirty="0" smtClean="0">
                <a:latin typeface="Times New Roman" pitchFamily="18" charset="0"/>
              </a:rPr>
              <a:t>convenient, without any complication</a:t>
            </a:r>
          </a:p>
          <a:p>
            <a:pPr>
              <a:buFont typeface="Arial" pitchFamily="34" charset="0"/>
              <a:buChar char="•"/>
            </a:pPr>
            <a:r>
              <a:rPr lang="ro-RO" dirty="0" smtClean="0">
                <a:latin typeface="Times New Roman" pitchFamily="18" charset="0"/>
              </a:rPr>
              <a:t>no neurological outcomes</a:t>
            </a:r>
          </a:p>
          <a:p>
            <a:pPr>
              <a:buFont typeface="Arial" pitchFamily="34" charset="0"/>
              <a:buChar char="•"/>
            </a:pPr>
            <a:r>
              <a:rPr lang="ro-RO" dirty="0" smtClean="0">
                <a:latin typeface="Times New Roman" pitchFamily="18" charset="0"/>
              </a:rPr>
              <a:t>average time of hospitalization 3 days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428604"/>
            <a:ext cx="8229600" cy="1143000"/>
          </a:xfrm>
        </p:spPr>
        <p:txBody>
          <a:bodyPr/>
          <a:lstStyle/>
          <a:p>
            <a:pPr algn="ctr"/>
            <a:r>
              <a:rPr lang="ro-RO" dirty="0" smtClean="0">
                <a:solidFill>
                  <a:schemeClr val="tx1"/>
                </a:solidFill>
              </a:rPr>
              <a:t>Regional Anaesthesia</a:t>
            </a:r>
            <a:endParaRPr lang="ro-RO" dirty="0">
              <a:solidFill>
                <a:schemeClr val="tx1"/>
              </a:solidFill>
            </a:endParaRPr>
          </a:p>
        </p:txBody>
      </p:sp>
      <p:sp>
        <p:nvSpPr>
          <p:cNvPr id="4" name="Content Placeholder 3"/>
          <p:cNvSpPr>
            <a:spLocks noGrp="1"/>
          </p:cNvSpPr>
          <p:nvPr>
            <p:ph idx="1"/>
          </p:nvPr>
        </p:nvSpPr>
        <p:spPr/>
        <p:txBody>
          <a:bodyPr/>
          <a:lstStyle/>
          <a:p>
            <a:pPr algn="just"/>
            <a:endParaRPr lang="ro-RO" dirty="0" smtClean="0">
              <a:latin typeface="Times New Roman" pitchFamily="18" charset="0"/>
            </a:endParaRPr>
          </a:p>
          <a:p>
            <a:pPr algn="just"/>
            <a:r>
              <a:rPr lang="ro-RO" dirty="0" smtClean="0">
                <a:latin typeface="Times New Roman" pitchFamily="18" charset="0"/>
              </a:rPr>
              <a:t>A regional technique for CEA requires the correct combination between pacient, surgeon and anesthesist</a:t>
            </a:r>
          </a:p>
          <a:p>
            <a:pPr algn="just"/>
            <a:r>
              <a:rPr lang="ro-RO" dirty="0" smtClean="0">
                <a:latin typeface="Times New Roman" pitchFamily="18" charset="0"/>
              </a:rPr>
              <a:t>CEA requires block of C2-C4</a:t>
            </a:r>
          </a:p>
          <a:p>
            <a:pPr algn="just"/>
            <a:r>
              <a:rPr lang="ro-RO" dirty="0" smtClean="0">
                <a:latin typeface="Times New Roman" pitchFamily="18" charset="0"/>
              </a:rPr>
              <a:t>May be used superficial block, deep block, straight local or combination between them</a:t>
            </a:r>
            <a:endParaRPr lang="ro-RO" dirty="0">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229600" cy="1143000"/>
          </a:xfrm>
        </p:spPr>
        <p:txBody>
          <a:bodyPr/>
          <a:lstStyle/>
          <a:p>
            <a:pPr algn="ctr"/>
            <a:r>
              <a:rPr lang="ro-RO" dirty="0" smtClean="0">
                <a:solidFill>
                  <a:schemeClr val="tx1"/>
                </a:solidFill>
              </a:rPr>
              <a:t>GALA trial</a:t>
            </a:r>
            <a:endParaRPr lang="ro-RO" dirty="0">
              <a:solidFill>
                <a:schemeClr val="tx1"/>
              </a:solidFill>
            </a:endParaRPr>
          </a:p>
        </p:txBody>
      </p:sp>
      <p:sp>
        <p:nvSpPr>
          <p:cNvPr id="3" name="Content Placeholder 2"/>
          <p:cNvSpPr>
            <a:spLocks noGrp="1"/>
          </p:cNvSpPr>
          <p:nvPr>
            <p:ph idx="1"/>
          </p:nvPr>
        </p:nvSpPr>
        <p:spPr>
          <a:xfrm>
            <a:off x="357158" y="1357298"/>
            <a:ext cx="8229600" cy="5214974"/>
          </a:xfrm>
        </p:spPr>
        <p:txBody>
          <a:bodyPr>
            <a:normAutofit lnSpcReduction="10000"/>
          </a:bodyPr>
          <a:lstStyle/>
          <a:p>
            <a:endParaRPr lang="ro-RO" sz="2000" dirty="0" smtClean="0">
              <a:latin typeface="Times New Roman" pitchFamily="18" charset="0"/>
            </a:endParaRPr>
          </a:p>
          <a:p>
            <a:pPr algn="just"/>
            <a:r>
              <a:rPr lang="ro-RO" dirty="0" smtClean="0">
                <a:latin typeface="Times New Roman" pitchFamily="18" charset="0"/>
              </a:rPr>
              <a:t>An international multicentre trial comparing general anaesthesia versus local anaesthesia for carotid surgery</a:t>
            </a:r>
          </a:p>
          <a:p>
            <a:pPr algn="just"/>
            <a:endParaRPr lang="ro-RO" dirty="0" smtClean="0">
              <a:latin typeface="Times New Roman" pitchFamily="18" charset="0"/>
            </a:endParaRPr>
          </a:p>
          <a:p>
            <a:pPr algn="just"/>
            <a:r>
              <a:rPr lang="ro-RO" dirty="0" smtClean="0">
                <a:latin typeface="Times New Roman" pitchFamily="18" charset="0"/>
              </a:rPr>
              <a:t>the trial involved 3.526 pacients with symptomatic or asymptomatic carotid stenosis, randomised to surgery under general (n=1753) or local (n=1773) anaesthesia</a:t>
            </a:r>
          </a:p>
          <a:p>
            <a:pPr algn="just">
              <a:buNone/>
            </a:pPr>
            <a:endParaRPr lang="ro-RO" dirty="0" smtClean="0">
              <a:latin typeface="Times New Roman" pitchFamily="18" charset="0"/>
            </a:endParaRPr>
          </a:p>
          <a:p>
            <a:pPr algn="just"/>
            <a:r>
              <a:rPr lang="ro-RO" dirty="0" smtClean="0">
                <a:latin typeface="Times New Roman" pitchFamily="18" charset="0"/>
              </a:rPr>
              <a:t>t</a:t>
            </a:r>
            <a:r>
              <a:rPr lang="en-US" dirty="0" smtClean="0">
                <a:latin typeface="Times New Roman" pitchFamily="18" charset="0"/>
              </a:rPr>
              <a:t>he primary outcome was the proportion of patients with stroke (including retinal infarction), myocardial infarction, or death </a:t>
            </a:r>
            <a:r>
              <a:rPr lang="ro-RO" dirty="0" smtClean="0">
                <a:latin typeface="Times New Roman" pitchFamily="18" charset="0"/>
              </a:rPr>
              <a:t>between randomisation </a:t>
            </a:r>
            <a:r>
              <a:rPr lang="en-US" dirty="0" smtClean="0">
                <a:latin typeface="Times New Roman" pitchFamily="18" charset="0"/>
              </a:rPr>
              <a:t>and 30 days after surgery</a:t>
            </a:r>
            <a:endParaRPr lang="ro-RO" dirty="0" smtClean="0">
              <a:latin typeface="Times New Roman" pitchFamily="18" charset="0"/>
            </a:endParaRPr>
          </a:p>
          <a:p>
            <a:pPr algn="just"/>
            <a:endParaRPr lang="en-US" sz="2000" dirty="0" smtClean="0">
              <a:latin typeface="Times New Roman" pitchFamily="18" charset="0"/>
            </a:endParaRPr>
          </a:p>
          <a:p>
            <a:pPr algn="just">
              <a:buNone/>
            </a:pPr>
            <a:r>
              <a:rPr lang="en-US" sz="2000" dirty="0" smtClean="0">
                <a:latin typeface="Times New Roman" pitchFamily="18" charset="0"/>
              </a:rPr>
              <a:t> </a:t>
            </a:r>
            <a:endParaRPr lang="ro-RO" sz="2000" dirty="0" smtClean="0">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lstStyle/>
          <a:p>
            <a:pPr algn="ctr"/>
            <a:r>
              <a:rPr lang="ro-RO" dirty="0" smtClean="0">
                <a:solidFill>
                  <a:schemeClr val="tx1"/>
                </a:solidFill>
                <a:latin typeface="Calibri" pitchFamily="34" charset="0"/>
                <a:cs typeface="Times New Roman" pitchFamily="18" charset="0"/>
              </a:rPr>
              <a:t>GALA trial</a:t>
            </a:r>
            <a:endParaRPr lang="ro-RO" dirty="0">
              <a:solidFill>
                <a:schemeClr val="tx1"/>
              </a:solidFill>
              <a:latin typeface="Calibri" pitchFamily="34" charset="0"/>
              <a:cs typeface="Times New Roman" pitchFamily="18" charset="0"/>
            </a:endParaRPr>
          </a:p>
        </p:txBody>
      </p:sp>
      <p:sp>
        <p:nvSpPr>
          <p:cNvPr id="3" name="Content Placeholder 2"/>
          <p:cNvSpPr>
            <a:spLocks noGrp="1"/>
          </p:cNvSpPr>
          <p:nvPr>
            <p:ph idx="1"/>
          </p:nvPr>
        </p:nvSpPr>
        <p:spPr/>
        <p:txBody>
          <a:bodyPr>
            <a:normAutofit/>
          </a:bodyPr>
          <a:lstStyle/>
          <a:p>
            <a:endParaRPr lang="ro-RO" sz="2400" dirty="0" smtClean="0">
              <a:latin typeface="Times New Roman" pitchFamily="18" charset="0"/>
            </a:endParaRPr>
          </a:p>
          <a:p>
            <a:pPr algn="just"/>
            <a:r>
              <a:rPr lang="en-US" sz="2400" dirty="0" smtClean="0">
                <a:latin typeface="Times New Roman" pitchFamily="18" charset="0"/>
              </a:rPr>
              <a:t>The researchers concluded that “the hypothesis that local</a:t>
            </a:r>
            <a:r>
              <a:rPr lang="ro-RO" sz="2400" dirty="0" smtClean="0">
                <a:latin typeface="Times New Roman" pitchFamily="18" charset="0"/>
              </a:rPr>
              <a:t> anaesthesia </a:t>
            </a:r>
            <a:r>
              <a:rPr lang="en-US" sz="2400" dirty="0" smtClean="0">
                <a:latin typeface="Times New Roman" pitchFamily="18" charset="0"/>
              </a:rPr>
              <a:t>is better than general</a:t>
            </a:r>
            <a:r>
              <a:rPr lang="ro-RO" sz="2400" dirty="0" smtClean="0">
                <a:latin typeface="Times New Roman" pitchFamily="18" charset="0"/>
              </a:rPr>
              <a:t> anaesthesia </a:t>
            </a:r>
            <a:r>
              <a:rPr lang="en-US" sz="2400" dirty="0" smtClean="0">
                <a:latin typeface="Times New Roman" pitchFamily="18" charset="0"/>
              </a:rPr>
              <a:t>for carotid</a:t>
            </a:r>
            <a:r>
              <a:rPr lang="ro-RO" sz="2400" dirty="0" smtClean="0">
                <a:latin typeface="Times New Roman" pitchFamily="18" charset="0"/>
              </a:rPr>
              <a:t> endarterectomy </a:t>
            </a:r>
            <a:r>
              <a:rPr lang="en-US" sz="2400" dirty="0" smtClean="0">
                <a:latin typeface="Times New Roman" pitchFamily="18" charset="0"/>
              </a:rPr>
              <a:t>is based on the idea that it is associated with more appropriate and less frequent shunt </a:t>
            </a:r>
            <a:r>
              <a:rPr lang="en-US" sz="2400" dirty="0" smtClean="0">
                <a:latin typeface="Times New Roman" pitchFamily="18" charset="0"/>
              </a:rPr>
              <a:t>use,</a:t>
            </a:r>
            <a:r>
              <a:rPr lang="ro-RO" sz="2400" dirty="0" smtClean="0">
                <a:latin typeface="Times New Roman" pitchFamily="18" charset="0"/>
              </a:rPr>
              <a:t> </a:t>
            </a:r>
            <a:r>
              <a:rPr lang="en-US" sz="2400" dirty="0" smtClean="0">
                <a:latin typeface="Times New Roman" pitchFamily="18" charset="0"/>
              </a:rPr>
              <a:t>fewer</a:t>
            </a:r>
            <a:r>
              <a:rPr lang="ro-RO" sz="2400" dirty="0" smtClean="0">
                <a:latin typeface="Times New Roman" pitchFamily="18" charset="0"/>
              </a:rPr>
              <a:t>,  </a:t>
            </a:r>
            <a:r>
              <a:rPr lang="ro-RO" sz="2400" dirty="0" smtClean="0">
                <a:latin typeface="Times New Roman" pitchFamily="18" charset="0"/>
              </a:rPr>
              <a:t>cardiorespiratory </a:t>
            </a:r>
            <a:r>
              <a:rPr lang="en-US" sz="2400" dirty="0" smtClean="0">
                <a:latin typeface="Times New Roman" pitchFamily="18" charset="0"/>
              </a:rPr>
              <a:t>complications, and preserved </a:t>
            </a:r>
            <a:r>
              <a:rPr lang="ro-RO" sz="2400" dirty="0" smtClean="0">
                <a:latin typeface="Times New Roman" pitchFamily="18" charset="0"/>
              </a:rPr>
              <a:t>cerebrovascular regulation</a:t>
            </a:r>
            <a:r>
              <a:rPr lang="en-US" sz="2400" dirty="0" smtClean="0">
                <a:latin typeface="Times New Roman" pitchFamily="18" charset="0"/>
              </a:rPr>
              <a:t>. However, in this study, although general</a:t>
            </a:r>
            <a:r>
              <a:rPr lang="ro-RO" sz="2400" dirty="0" smtClean="0">
                <a:latin typeface="Times New Roman" pitchFamily="18" charset="0"/>
              </a:rPr>
              <a:t> anaesthesia </a:t>
            </a:r>
            <a:r>
              <a:rPr lang="en-US" sz="2400" dirty="0" smtClean="0">
                <a:latin typeface="Times New Roman" pitchFamily="18" charset="0"/>
              </a:rPr>
              <a:t>was associated with a slightly higher risk than local</a:t>
            </a:r>
            <a:r>
              <a:rPr lang="ro-RO" sz="2400" dirty="0" smtClean="0">
                <a:latin typeface="Times New Roman" pitchFamily="18" charset="0"/>
              </a:rPr>
              <a:t> anaesthesia </a:t>
            </a:r>
            <a:r>
              <a:rPr lang="en-US" sz="2400" dirty="0" smtClean="0">
                <a:latin typeface="Times New Roman" pitchFamily="18" charset="0"/>
              </a:rPr>
              <a:t>of</a:t>
            </a:r>
            <a:r>
              <a:rPr lang="ro-RO" sz="2400" dirty="0" smtClean="0">
                <a:latin typeface="Times New Roman" pitchFamily="18" charset="0"/>
              </a:rPr>
              <a:t> perioperative </a:t>
            </a:r>
            <a:r>
              <a:rPr lang="en-US" sz="2400" dirty="0" smtClean="0">
                <a:latin typeface="Times New Roman" pitchFamily="18" charset="0"/>
              </a:rPr>
              <a:t>stroke, myocardial infarction, or death, this difference was not statistically significant” </a:t>
            </a:r>
          </a:p>
          <a:p>
            <a:pPr algn="just"/>
            <a:endParaRPr lang="ro-RO" dirty="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o-RO" dirty="0" smtClean="0">
                <a:solidFill>
                  <a:schemeClr val="tx1"/>
                </a:solidFill>
                <a:latin typeface="Times New Roman" pitchFamily="18" charset="0"/>
              </a:rPr>
              <a:t>Conclusions</a:t>
            </a:r>
            <a:r>
              <a:rPr lang="ro-RO" dirty="0" smtClean="0"/>
              <a:t/>
            </a:r>
            <a:br>
              <a:rPr lang="ro-RO" dirty="0" smtClean="0"/>
            </a:br>
            <a:endParaRPr lang="ro-RO" dirty="0"/>
          </a:p>
        </p:txBody>
      </p:sp>
      <p:sp>
        <p:nvSpPr>
          <p:cNvPr id="3" name="Content Placeholder 2"/>
          <p:cNvSpPr>
            <a:spLocks noGrp="1"/>
          </p:cNvSpPr>
          <p:nvPr>
            <p:ph idx="1"/>
          </p:nvPr>
        </p:nvSpPr>
        <p:spPr/>
        <p:txBody>
          <a:bodyPr/>
          <a:lstStyle/>
          <a:p>
            <a:pPr algn="just">
              <a:buNone/>
            </a:pPr>
            <a:r>
              <a:rPr lang="ro-RO" dirty="0" smtClean="0">
                <a:latin typeface="Times New Roman" pitchFamily="18" charset="0"/>
              </a:rPr>
              <a:t>Selected cases of carotidian stenosis may be carried out</a:t>
            </a:r>
          </a:p>
          <a:p>
            <a:pPr algn="just">
              <a:buNone/>
            </a:pPr>
            <a:r>
              <a:rPr lang="ro-RO" dirty="0" smtClean="0">
                <a:latin typeface="Times New Roman" pitchFamily="18" charset="0"/>
              </a:rPr>
              <a:t>in plexus and local anaesthesia with several benefits:</a:t>
            </a:r>
          </a:p>
          <a:p>
            <a:pPr algn="just">
              <a:buFont typeface="Arial" pitchFamily="34" charset="0"/>
              <a:buChar char="•"/>
            </a:pPr>
            <a:r>
              <a:rPr lang="en-US" dirty="0" smtClean="0">
                <a:latin typeface="Times New Roman" pitchFamily="18" charset="0"/>
              </a:rPr>
              <a:t>enables the surgeon to assess the neurological status during</a:t>
            </a:r>
            <a:r>
              <a:rPr lang="en-US" baseline="30000" dirty="0" smtClean="0">
                <a:latin typeface="Times New Roman" pitchFamily="18" charset="0"/>
              </a:rPr>
              <a:t> </a:t>
            </a:r>
            <a:r>
              <a:rPr lang="en-US" dirty="0" smtClean="0">
                <a:latin typeface="Times New Roman" pitchFamily="18" charset="0"/>
              </a:rPr>
              <a:t>the procedure</a:t>
            </a:r>
            <a:endParaRPr lang="ro-RO" dirty="0" smtClean="0">
              <a:latin typeface="Times New Roman" pitchFamily="18" charset="0"/>
            </a:endParaRPr>
          </a:p>
          <a:p>
            <a:pPr algn="just">
              <a:buFont typeface="Arial" pitchFamily="34" charset="0"/>
              <a:buChar char="•"/>
            </a:pPr>
            <a:r>
              <a:rPr lang="ro-RO" dirty="0" smtClean="0">
                <a:latin typeface="Times New Roman" pitchFamily="18" charset="0"/>
              </a:rPr>
              <a:t>i</a:t>
            </a:r>
            <a:r>
              <a:rPr lang="en-US" dirty="0" smtClean="0">
                <a:latin typeface="Times New Roman" pitchFamily="18" charset="0"/>
              </a:rPr>
              <a:t>t is also associated with decreased shunt usage, decreased</a:t>
            </a:r>
            <a:r>
              <a:rPr lang="en-US" baseline="30000" dirty="0" smtClean="0">
                <a:latin typeface="Times New Roman" pitchFamily="18" charset="0"/>
              </a:rPr>
              <a:t> </a:t>
            </a:r>
            <a:r>
              <a:rPr lang="en-US" dirty="0" smtClean="0">
                <a:latin typeface="Times New Roman" pitchFamily="18" charset="0"/>
              </a:rPr>
              <a:t>operative time and shorter length of hospital stay</a:t>
            </a:r>
          </a:p>
          <a:p>
            <a:pPr>
              <a:buNone/>
            </a:pPr>
            <a:endParaRPr lang="ro-R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solidFill>
                  <a:schemeClr val="tx1"/>
                </a:solidFill>
              </a:rPr>
              <a:t>References</a:t>
            </a:r>
            <a:endParaRPr lang="ro-RO" dirty="0">
              <a:solidFill>
                <a:schemeClr val="tx1"/>
              </a:solidFill>
            </a:endParaRPr>
          </a:p>
        </p:txBody>
      </p:sp>
      <p:sp>
        <p:nvSpPr>
          <p:cNvPr id="3" name="Content Placeholder 2"/>
          <p:cNvSpPr>
            <a:spLocks noGrp="1"/>
          </p:cNvSpPr>
          <p:nvPr>
            <p:ph idx="1"/>
          </p:nvPr>
        </p:nvSpPr>
        <p:spPr/>
        <p:txBody>
          <a:bodyPr/>
          <a:lstStyle/>
          <a:p>
            <a:endParaRPr lang="ro-RO" dirty="0" smtClean="0">
              <a:latin typeface="Times New Roman" pitchFamily="18" charset="0"/>
              <a:cs typeface="Times New Roman" pitchFamily="18" charset="0"/>
            </a:endParaRPr>
          </a:p>
          <a:p>
            <a:pPr algn="just"/>
            <a:r>
              <a:rPr lang="ro-RO" dirty="0" smtClean="0">
                <a:latin typeface="Times New Roman" pitchFamily="18" charset="0"/>
                <a:cs typeface="Times New Roman" pitchFamily="18" charset="0"/>
              </a:rPr>
              <a:t>Tangkanakul C, Counsell C, Warlow C. Local versus general anaesthesia for carotid endarterectomy. Cochrane Database Syst Rev 2002</a:t>
            </a:r>
          </a:p>
          <a:p>
            <a:pPr algn="just"/>
            <a:r>
              <a:rPr lang="ro-RO" dirty="0" smtClean="0">
                <a:latin typeface="Times New Roman" pitchFamily="18" charset="0"/>
                <a:cs typeface="Times New Roman" pitchFamily="18" charset="0"/>
              </a:rPr>
              <a:t>AANA Journal/June 2007/vol.75,no.3</a:t>
            </a:r>
          </a:p>
          <a:p>
            <a:pPr algn="just"/>
            <a:r>
              <a:rPr lang="ro-RO" dirty="0" smtClean="0">
                <a:latin typeface="Times New Roman" pitchFamily="18" charset="0"/>
                <a:cs typeface="Times New Roman" pitchFamily="18" charset="0"/>
              </a:rPr>
              <a:t>The Lancet, Volume 372, Issue 965, Pages 2132 - 2142, 20 December 2008</a:t>
            </a:r>
            <a:endParaRPr lang="ro-RO"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428596" y="1214422"/>
            <a:ext cx="4214813" cy="4143375"/>
          </a:xfrm>
        </p:spPr>
        <p:txBody>
          <a:bodyPr>
            <a:noAutofit/>
          </a:bodyPr>
          <a:lstStyle/>
          <a:p>
            <a:pPr algn="ctr"/>
            <a:r>
              <a:rPr lang="ro-RO" sz="2400" dirty="0" smtClean="0">
                <a:solidFill>
                  <a:schemeClr val="tx1"/>
                </a:solidFill>
                <a:latin typeface="Times New Roman"/>
                <a:ea typeface="Calibri"/>
              </a:rPr>
              <a:t>There is an increasing trend in many centres worldwide towards the use of plexus and local anaesthesia for carotid endarterectomy as the awake pacient provides the best possible monitoring of the cerebral function during carotid cross clamping and it may reduce considerable the requirement for shunt placement</a:t>
            </a:r>
            <a:endParaRPr lang="ro-RO" sz="2400" dirty="0">
              <a:solidFill>
                <a:schemeClr val="tx1"/>
              </a:solidFill>
            </a:endParaRPr>
          </a:p>
        </p:txBody>
      </p:sp>
      <p:pic>
        <p:nvPicPr>
          <p:cNvPr id="3" name="Picture 3"/>
          <p:cNvPicPr>
            <a:picLocks noChangeAspect="1" noChangeArrowheads="1"/>
          </p:cNvPicPr>
          <p:nvPr/>
        </p:nvPicPr>
        <p:blipFill>
          <a:blip r:embed="rId3" cstate="print"/>
          <a:srcRect/>
          <a:stretch>
            <a:fillRect/>
          </a:stretch>
        </p:blipFill>
        <p:spPr bwMode="auto">
          <a:xfrm>
            <a:off x="5214942" y="857232"/>
            <a:ext cx="3563933" cy="2571768"/>
          </a:xfrm>
          <a:prstGeom prst="rect">
            <a:avLst/>
          </a:prstGeom>
          <a:noFill/>
          <a:ln w="9525">
            <a:noFill/>
            <a:round/>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5143504" y="4000504"/>
            <a:ext cx="3640194" cy="2616197"/>
          </a:xfrm>
          <a:prstGeom prst="rect">
            <a:avLst/>
          </a:prstGeom>
          <a:noFill/>
          <a:ln w="9525">
            <a:noFill/>
            <a:round/>
            <a:headEnd/>
            <a:tailEnd/>
          </a:ln>
          <a:effectLst/>
        </p:spPr>
      </p:pic>
      <p:sp>
        <p:nvSpPr>
          <p:cNvPr id="5" name="Rectangle 4"/>
          <p:cNvSpPr/>
          <p:nvPr/>
        </p:nvSpPr>
        <p:spPr>
          <a:xfrm>
            <a:off x="5072066" y="3429000"/>
            <a:ext cx="3857620" cy="523220"/>
          </a:xfrm>
          <a:prstGeom prst="rect">
            <a:avLst/>
          </a:prstGeom>
        </p:spPr>
        <p:txBody>
          <a:bodyPr wrap="square">
            <a:spAutoFit/>
          </a:bodyPr>
          <a:lstStyle/>
          <a:p>
            <a:pPr algn="ctr"/>
            <a:r>
              <a:rPr lang="en-GB" sz="1400" b="1" dirty="0" smtClean="0">
                <a:solidFill>
                  <a:srgbClr val="000000"/>
                </a:solidFill>
                <a:latin typeface="Arial" charset="0"/>
                <a:ea typeface="msgothic" charset="0"/>
                <a:cs typeface="msgothic" charset="0"/>
              </a:rPr>
              <a:t>Superficial cervical plexus block showing needle position</a:t>
            </a:r>
            <a:endParaRPr lang="ro-RO" sz="1400" dirty="0"/>
          </a:p>
        </p:txBody>
      </p:sp>
      <p:sp>
        <p:nvSpPr>
          <p:cNvPr id="6" name="Rectangle 5"/>
          <p:cNvSpPr/>
          <p:nvPr/>
        </p:nvSpPr>
        <p:spPr>
          <a:xfrm>
            <a:off x="5786446" y="428604"/>
            <a:ext cx="2499403" cy="369332"/>
          </a:xfrm>
          <a:prstGeom prst="rect">
            <a:avLst/>
          </a:prstGeom>
        </p:spPr>
        <p:txBody>
          <a:bodyPr wrap="none">
            <a:spAutoFit/>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RO" sz="1400" b="1" dirty="0" smtClean="0">
                <a:solidFill>
                  <a:srgbClr val="000000"/>
                </a:solidFill>
                <a:latin typeface="Arial" charset="0"/>
                <a:ea typeface="msgothic" charset="0"/>
                <a:cs typeface="msgothic" charset="0"/>
              </a:rPr>
              <a:t>D</a:t>
            </a:r>
            <a:r>
              <a:rPr lang="en-GB" sz="1400" b="1" dirty="0" smtClean="0">
                <a:solidFill>
                  <a:srgbClr val="000000"/>
                </a:solidFill>
                <a:latin typeface="Arial" charset="0"/>
                <a:ea typeface="msgothic" charset="0"/>
                <a:cs typeface="msgothic" charset="0"/>
              </a:rPr>
              <a:t>e</a:t>
            </a:r>
            <a:r>
              <a:rPr lang="ro-RO" sz="1400" b="1" dirty="0" smtClean="0">
                <a:solidFill>
                  <a:srgbClr val="000000"/>
                </a:solidFill>
                <a:latin typeface="Arial" charset="0"/>
                <a:ea typeface="msgothic" charset="0"/>
                <a:cs typeface="msgothic" charset="0"/>
              </a:rPr>
              <a:t>ep</a:t>
            </a:r>
            <a:r>
              <a:rPr lang="en-GB" sz="1400" b="1" dirty="0" smtClean="0">
                <a:solidFill>
                  <a:srgbClr val="000000"/>
                </a:solidFill>
                <a:latin typeface="Arial" charset="0"/>
                <a:ea typeface="msgothic" charset="0"/>
                <a:cs typeface="msgothic" charset="0"/>
              </a:rPr>
              <a:t> cervical plexus bloc</a:t>
            </a:r>
            <a:r>
              <a:rPr lang="en-GB" b="1" dirty="0" smtClean="0">
                <a:solidFill>
                  <a:srgbClr val="000000"/>
                </a:solidFill>
                <a:latin typeface="Arial" charset="0"/>
                <a:ea typeface="msgothic" charset="0"/>
                <a:cs typeface="msgothic" charset="0"/>
              </a:rPr>
              <a:t>k</a:t>
            </a:r>
            <a:endParaRPr lang="en-GB" b="1" dirty="0">
              <a:solidFill>
                <a:srgbClr val="000000"/>
              </a:solidFill>
              <a:latin typeface="Arial" charset="0"/>
              <a:ea typeface="msgothic" charset="0"/>
              <a:cs typeface="msgothic"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4612" y="2643182"/>
            <a:ext cx="3907673" cy="1015663"/>
          </a:xfrm>
          <a:prstGeom prst="rect">
            <a:avLst/>
          </a:prstGeom>
          <a:noFill/>
        </p:spPr>
        <p:txBody>
          <a:bodyPr wrap="none" rtlCol="0">
            <a:spAutoFit/>
          </a:bodyPr>
          <a:lstStyle/>
          <a:p>
            <a:r>
              <a:rPr lang="ro-RO" sz="6000" dirty="0" smtClean="0"/>
              <a:t>Thank you!</a:t>
            </a:r>
            <a:endParaRPr lang="ro-RO"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0100" y="1071546"/>
            <a:ext cx="7158062" cy="3857652"/>
          </a:xfrm>
        </p:spPr>
        <p:txBody>
          <a:bodyPr>
            <a:noAutofit/>
          </a:bodyPr>
          <a:lstStyle/>
          <a:p>
            <a:pPr algn="ctr"/>
            <a:r>
              <a:rPr lang="ro-RO" sz="3200" dirty="0" smtClean="0">
                <a:solidFill>
                  <a:schemeClr val="tx1"/>
                </a:solidFill>
                <a:latin typeface="Times New Roman"/>
                <a:ea typeface="Calibri"/>
              </a:rPr>
              <a:t>We present three cases of pacients admitted  and operated between 2009-2010 in the Surgical Clinic I from Targu-Mures, all three with the diagnosis of carotidian stenosis for which has been practiced carotidian trombendarterectomy under combined plexus and local anaesthesia</a:t>
            </a:r>
            <a:endParaRPr lang="ro-RO" sz="32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o-RO" sz="5600" baseline="0" dirty="0" smtClean="0">
                <a:solidFill>
                  <a:schemeClr val="tx1"/>
                </a:solidFill>
              </a:rPr>
              <a:t>First</a:t>
            </a:r>
            <a:r>
              <a:rPr lang="ro-RO" sz="5600" dirty="0" smtClean="0">
                <a:solidFill>
                  <a:schemeClr val="tx1"/>
                </a:solidFill>
              </a:rPr>
              <a:t> case</a:t>
            </a:r>
            <a:r>
              <a:rPr lang="ro-RO" baseline="0" dirty="0" smtClean="0"/>
              <a:t/>
            </a:r>
            <a:br>
              <a:rPr lang="ro-RO" baseline="0" dirty="0" smtClean="0"/>
            </a:br>
            <a:endParaRPr lang="ro-RO" dirty="0"/>
          </a:p>
        </p:txBody>
      </p:sp>
      <p:sp>
        <p:nvSpPr>
          <p:cNvPr id="3" name="Content Placeholder 2"/>
          <p:cNvSpPr>
            <a:spLocks noGrp="1"/>
          </p:cNvSpPr>
          <p:nvPr>
            <p:ph idx="1"/>
          </p:nvPr>
        </p:nvSpPr>
        <p:spPr>
          <a:xfrm>
            <a:off x="457200" y="1285860"/>
            <a:ext cx="8229600" cy="5038740"/>
          </a:xfrm>
        </p:spPr>
        <p:txBody>
          <a:bodyPr>
            <a:normAutofit lnSpcReduction="10000"/>
          </a:bodyPr>
          <a:lstStyle/>
          <a:p>
            <a:pPr algn="just">
              <a:buFont typeface="Wingdings" pitchFamily="2" charset="2"/>
              <a:buChar char="q"/>
            </a:pPr>
            <a:r>
              <a:rPr lang="ro-RO" dirty="0" smtClean="0">
                <a:latin typeface="Times New Roman" pitchFamily="18" charset="0"/>
                <a:cs typeface="Times New Roman" pitchFamily="18" charset="0"/>
              </a:rPr>
              <a:t> 52 years old pacient, female</a:t>
            </a:r>
          </a:p>
          <a:p>
            <a:pPr algn="just">
              <a:buFont typeface="Arial" pitchFamily="34" charset="0"/>
              <a:buChar char="•"/>
            </a:pPr>
            <a:r>
              <a:rPr lang="ro-RO" dirty="0" smtClean="0">
                <a:latin typeface="Times New Roman" pitchFamily="18" charset="0"/>
                <a:cs typeface="Times New Roman" pitchFamily="18" charset="0"/>
              </a:rPr>
              <a:t>admitted by appointment</a:t>
            </a:r>
          </a:p>
          <a:p>
            <a:pPr algn="just">
              <a:buFont typeface="Arial" pitchFamily="34" charset="0"/>
              <a:buChar char="•"/>
            </a:pPr>
            <a:r>
              <a:rPr lang="ro-RO" dirty="0" smtClean="0">
                <a:latin typeface="Times New Roman" pitchFamily="18" charset="0"/>
                <a:cs typeface="Times New Roman" pitchFamily="18" charset="0"/>
              </a:rPr>
              <a:t>non-smoker</a:t>
            </a:r>
          </a:p>
          <a:p>
            <a:pPr algn="just">
              <a:buFont typeface="Arial" pitchFamily="34" charset="0"/>
              <a:buChar char="•"/>
            </a:pPr>
            <a:r>
              <a:rPr lang="ro-RO" dirty="0" smtClean="0">
                <a:latin typeface="Times New Roman" pitchFamily="18" charset="0"/>
                <a:cs typeface="Times New Roman" pitchFamily="18" charset="0"/>
              </a:rPr>
              <a:t>history of stroke in 2005, with left hemiparesis</a:t>
            </a:r>
          </a:p>
          <a:p>
            <a:pPr algn="just">
              <a:buNone/>
            </a:pPr>
            <a:endParaRPr lang="ro-RO" dirty="0" smtClean="0">
              <a:latin typeface="Times New Roman" pitchFamily="18" charset="0"/>
              <a:cs typeface="Times New Roman" pitchFamily="18" charset="0"/>
            </a:endParaRPr>
          </a:p>
          <a:p>
            <a:pPr algn="just">
              <a:buFont typeface="Wingdings" pitchFamily="2" charset="2"/>
              <a:buChar char="q"/>
            </a:pPr>
            <a:r>
              <a:rPr lang="ro-RO" dirty="0" smtClean="0">
                <a:latin typeface="Times New Roman" pitchFamily="18" charset="0"/>
                <a:cs typeface="Times New Roman" pitchFamily="18" charset="0"/>
              </a:rPr>
              <a:t>Paraclinical exams:</a:t>
            </a:r>
          </a:p>
          <a:p>
            <a:pPr algn="just">
              <a:buFont typeface="Arial" pitchFamily="34" charset="0"/>
              <a:buChar char="•"/>
            </a:pPr>
            <a:r>
              <a:rPr lang="ro-RO" dirty="0" smtClean="0">
                <a:latin typeface="Times New Roman" pitchFamily="18" charset="0"/>
                <a:cs typeface="Times New Roman" pitchFamily="18" charset="0"/>
              </a:rPr>
              <a:t>Laboratory:</a:t>
            </a:r>
            <a:r>
              <a:rPr lang="en-US" dirty="0" smtClean="0">
                <a:latin typeface="Times New Roman" pitchFamily="18" charset="0"/>
                <a:cs typeface="Times New Roman" pitchFamily="18" charset="0"/>
              </a:rPr>
              <a:t>TGL – 146,92 mg/d</a:t>
            </a:r>
            <a:r>
              <a:rPr lang="ro-RO" dirty="0" smtClean="0">
                <a:latin typeface="Times New Roman" pitchFamily="18" charset="0"/>
                <a:cs typeface="Times New Roman" pitchFamily="18" charset="0"/>
              </a:rPr>
              <a:t>l</a:t>
            </a:r>
          </a:p>
          <a:p>
            <a:pPr algn="just">
              <a:buNone/>
            </a:pPr>
            <a:r>
              <a:rPr lang="ro-RO"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LDHI – 739 U/l</a:t>
            </a:r>
            <a:endParaRPr lang="ro-RO" dirty="0" smtClean="0">
              <a:latin typeface="Times New Roman" pitchFamily="18" charset="0"/>
              <a:cs typeface="Times New Roman" pitchFamily="18" charset="0"/>
            </a:endParaRPr>
          </a:p>
          <a:p>
            <a:pPr algn="just">
              <a:buNone/>
            </a:pPr>
            <a:r>
              <a:rPr lang="ro-RO"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CK – 554 U/l</a:t>
            </a:r>
            <a:endParaRPr lang="ro-RO" dirty="0" smtClean="0">
              <a:latin typeface="Times New Roman" pitchFamily="18" charset="0"/>
              <a:cs typeface="Times New Roman" pitchFamily="18" charset="0"/>
            </a:endParaRPr>
          </a:p>
          <a:p>
            <a:pPr algn="just"/>
            <a:r>
              <a:rPr lang="ro-RO" dirty="0" smtClean="0">
                <a:latin typeface="Times New Roman" pitchFamily="18" charset="0"/>
                <a:cs typeface="Times New Roman" pitchFamily="18" charset="0"/>
              </a:rPr>
              <a:t>Doppler exam, wich revealed an 75-80% stenosis  of the </a:t>
            </a:r>
          </a:p>
          <a:p>
            <a:pPr algn="just">
              <a:buNone/>
            </a:pPr>
            <a:r>
              <a:rPr lang="ro-RO" dirty="0" smtClean="0">
                <a:latin typeface="Times New Roman" pitchFamily="18" charset="0"/>
                <a:cs typeface="Times New Roman" pitchFamily="18" charset="0"/>
              </a:rPr>
              <a:t>    right internal carotid</a:t>
            </a:r>
          </a:p>
          <a:p>
            <a:pPr algn="just">
              <a:buNone/>
            </a:pPr>
            <a:endParaRPr lang="en-US" dirty="0" smtClean="0">
              <a:solidFill>
                <a:schemeClr val="bg1"/>
              </a:solidFill>
              <a:latin typeface="Times New Roman" pitchFamily="18" charset="0"/>
              <a:cs typeface="Times New Roman" pitchFamily="18" charset="0"/>
            </a:endParaRPr>
          </a:p>
          <a:p>
            <a:pPr>
              <a:buFont typeface="Arial" pitchFamily="34" charset="0"/>
              <a:buChar char="•"/>
            </a:pPr>
            <a:endParaRPr lang="ro-RO"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500174"/>
            <a:ext cx="184731" cy="1837426"/>
          </a:xfrm>
          <a:prstGeom prst="rect">
            <a:avLst/>
          </a:prstGeom>
          <a:noFill/>
        </p:spPr>
        <p:txBody>
          <a:bodyPr wrap="none" rtlCol="0">
            <a:spAutoFit/>
          </a:bodyPr>
          <a:lstStyle/>
          <a:p>
            <a:pPr>
              <a:lnSpc>
                <a:spcPct val="90000"/>
              </a:lnSpc>
            </a:pPr>
            <a:endParaRPr lang="ro-RO" dirty="0" smtClean="0"/>
          </a:p>
          <a:p>
            <a:pPr>
              <a:lnSpc>
                <a:spcPct val="90000"/>
              </a:lnSpc>
            </a:pPr>
            <a:endParaRPr lang="ro-RO" dirty="0" smtClean="0"/>
          </a:p>
          <a:p>
            <a:pPr>
              <a:lnSpc>
                <a:spcPct val="90000"/>
              </a:lnSpc>
            </a:pPr>
            <a:endParaRPr lang="ro-RO" dirty="0" smtClean="0"/>
          </a:p>
          <a:p>
            <a:pPr>
              <a:lnSpc>
                <a:spcPct val="90000"/>
              </a:lnSpc>
            </a:pPr>
            <a:endParaRPr lang="ro-RO" dirty="0" smtClean="0"/>
          </a:p>
          <a:p>
            <a:pPr>
              <a:lnSpc>
                <a:spcPct val="90000"/>
              </a:lnSpc>
            </a:pPr>
            <a:endParaRPr lang="ro-RO" dirty="0" smtClean="0"/>
          </a:p>
          <a:p>
            <a:pPr>
              <a:lnSpc>
                <a:spcPct val="90000"/>
              </a:lnSpc>
            </a:pPr>
            <a:endParaRPr lang="ro-RO" dirty="0" smtClean="0"/>
          </a:p>
          <a:p>
            <a:pPr>
              <a:lnSpc>
                <a:spcPct val="90000"/>
              </a:lnSpc>
            </a:pPr>
            <a:endParaRPr lang="ro-RO" dirty="0" smtClean="0"/>
          </a:p>
        </p:txBody>
      </p:sp>
      <p:sp>
        <p:nvSpPr>
          <p:cNvPr id="4" name="Title 3"/>
          <p:cNvSpPr>
            <a:spLocks noGrp="1"/>
          </p:cNvSpPr>
          <p:nvPr>
            <p:ph type="title"/>
          </p:nvPr>
        </p:nvSpPr>
        <p:spPr>
          <a:xfrm>
            <a:off x="428596" y="285728"/>
            <a:ext cx="8229600" cy="928694"/>
          </a:xfrm>
        </p:spPr>
        <p:txBody>
          <a:bodyPr>
            <a:normAutofit/>
          </a:bodyPr>
          <a:lstStyle/>
          <a:p>
            <a:pPr algn="ctr"/>
            <a:r>
              <a:rPr lang="ro-RO" dirty="0" smtClean="0">
                <a:solidFill>
                  <a:schemeClr val="tx1"/>
                </a:solidFill>
              </a:rPr>
              <a:t>Second case</a:t>
            </a:r>
            <a:endParaRPr lang="ro-RO" dirty="0">
              <a:solidFill>
                <a:schemeClr val="tx1"/>
              </a:solidFill>
            </a:endParaRPr>
          </a:p>
        </p:txBody>
      </p:sp>
      <p:sp>
        <p:nvSpPr>
          <p:cNvPr id="5" name="Content Placeholder 4"/>
          <p:cNvSpPr>
            <a:spLocks noGrp="1"/>
          </p:cNvSpPr>
          <p:nvPr>
            <p:ph idx="1"/>
          </p:nvPr>
        </p:nvSpPr>
        <p:spPr>
          <a:xfrm>
            <a:off x="457200" y="1285860"/>
            <a:ext cx="8229600" cy="5038740"/>
          </a:xfrm>
        </p:spPr>
        <p:txBody>
          <a:bodyPr>
            <a:normAutofit fontScale="92500" lnSpcReduction="20000"/>
          </a:bodyPr>
          <a:lstStyle/>
          <a:p>
            <a:pPr algn="just">
              <a:buFont typeface="Wingdings" pitchFamily="2" charset="2"/>
              <a:buChar char="q"/>
            </a:pPr>
            <a:r>
              <a:rPr lang="ro-RO" sz="2800" dirty="0" smtClean="0">
                <a:latin typeface="Times New Roman" pitchFamily="18" charset="0"/>
                <a:cs typeface="Times New Roman" pitchFamily="18" charset="0"/>
              </a:rPr>
              <a:t>56 years old, male</a:t>
            </a:r>
          </a:p>
          <a:p>
            <a:pPr algn="just">
              <a:buFont typeface="Arial" pitchFamily="34" charset="0"/>
              <a:buChar char="•"/>
            </a:pPr>
            <a:r>
              <a:rPr lang="ro-RO" sz="2800" dirty="0" smtClean="0">
                <a:latin typeface="Times New Roman" pitchFamily="18" charset="0"/>
                <a:cs typeface="Times New Roman" pitchFamily="18" charset="0"/>
              </a:rPr>
              <a:t>admitted by appointement</a:t>
            </a:r>
          </a:p>
          <a:p>
            <a:pPr algn="just">
              <a:buFont typeface="Arial" pitchFamily="34" charset="0"/>
              <a:buChar char="•"/>
            </a:pPr>
            <a:r>
              <a:rPr lang="ro-RO" sz="2800" dirty="0" smtClean="0">
                <a:latin typeface="Times New Roman" pitchFamily="18" charset="0"/>
                <a:cs typeface="Times New Roman" pitchFamily="18" charset="0"/>
              </a:rPr>
              <a:t>smoker</a:t>
            </a:r>
          </a:p>
          <a:p>
            <a:pPr algn="just">
              <a:buFont typeface="Arial" pitchFamily="34" charset="0"/>
              <a:buChar char="•"/>
            </a:pPr>
            <a:r>
              <a:rPr lang="ro-RO" sz="2800" dirty="0" smtClean="0">
                <a:latin typeface="Times New Roman" pitchFamily="18" charset="0"/>
                <a:cs typeface="Times New Roman" pitchFamily="18" charset="0"/>
              </a:rPr>
              <a:t>many organ dissorders asosciated: history of stroke (2010), left hemiparesis, hyperthension, cardiomyopathy, tipe 2 diabetes, multivascular disease</a:t>
            </a:r>
          </a:p>
          <a:p>
            <a:pPr algn="just">
              <a:buFont typeface="Arial" pitchFamily="34" charset="0"/>
              <a:buChar char="•"/>
            </a:pPr>
            <a:endParaRPr lang="ro-RO" sz="2800" dirty="0" smtClean="0">
              <a:latin typeface="Times New Roman" pitchFamily="18" charset="0"/>
              <a:cs typeface="Times New Roman" pitchFamily="18" charset="0"/>
            </a:endParaRPr>
          </a:p>
          <a:p>
            <a:pPr algn="just">
              <a:buFont typeface="Wingdings" pitchFamily="2" charset="2"/>
              <a:buChar char="q"/>
            </a:pPr>
            <a:r>
              <a:rPr lang="ro-RO" sz="2800" dirty="0" smtClean="0">
                <a:latin typeface="Times New Roman" pitchFamily="18" charset="0"/>
                <a:cs typeface="Times New Roman" pitchFamily="18" charset="0"/>
              </a:rPr>
              <a:t>Paraclinical exams:</a:t>
            </a:r>
          </a:p>
          <a:p>
            <a:pPr algn="just"/>
            <a:r>
              <a:rPr lang="ro-RO" sz="2800" dirty="0" smtClean="0">
                <a:latin typeface="Times New Roman" pitchFamily="18" charset="0"/>
                <a:cs typeface="Times New Roman" pitchFamily="18" charset="0"/>
              </a:rPr>
              <a:t>Laboratory: no pathological changes</a:t>
            </a:r>
          </a:p>
          <a:p>
            <a:pPr algn="just"/>
            <a:r>
              <a:rPr lang="ro-RO" sz="2800" dirty="0" smtClean="0">
                <a:latin typeface="Times New Roman" pitchFamily="18" charset="0"/>
                <a:cs typeface="Times New Roman" pitchFamily="18" charset="0"/>
              </a:rPr>
              <a:t>Doppler exam:  70% stenosis of the right carotidian bulb</a:t>
            </a:r>
          </a:p>
          <a:p>
            <a:pPr algn="just">
              <a:buNone/>
            </a:pPr>
            <a:r>
              <a:rPr lang="ro-RO" sz="2800" dirty="0" smtClean="0">
                <a:latin typeface="Times New Roman" pitchFamily="18" charset="0"/>
                <a:cs typeface="Times New Roman" pitchFamily="18" charset="0"/>
              </a:rPr>
              <a:t>                              55% stenosis of the left carotidian bulb and proximal carotid artery and 87% from the internal left carotid artery</a:t>
            </a:r>
          </a:p>
          <a:p>
            <a:pPr algn="just">
              <a:buNone/>
            </a:pPr>
            <a:endParaRPr lang="ro-RO" sz="1800" dirty="0" smtClean="0"/>
          </a:p>
          <a:p>
            <a:pPr>
              <a:buNone/>
            </a:pPr>
            <a:endParaRPr lang="ro-RO" sz="2800" dirty="0" smtClean="0">
              <a:solidFill>
                <a:schemeClr val="bg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428604"/>
            <a:ext cx="8229600" cy="1143000"/>
          </a:xfrm>
        </p:spPr>
        <p:txBody>
          <a:bodyPr>
            <a:normAutofit/>
          </a:bodyPr>
          <a:lstStyle/>
          <a:p>
            <a:pPr algn="ctr"/>
            <a:r>
              <a:rPr lang="ro-RO" dirty="0" smtClean="0">
                <a:solidFill>
                  <a:schemeClr val="tx1"/>
                </a:solidFill>
              </a:rPr>
              <a:t>Third case</a:t>
            </a:r>
            <a:endParaRPr lang="ro-RO" dirty="0">
              <a:solidFill>
                <a:schemeClr val="tx1"/>
              </a:solidFill>
            </a:endParaRPr>
          </a:p>
        </p:txBody>
      </p:sp>
      <p:sp>
        <p:nvSpPr>
          <p:cNvPr id="6" name="Content Placeholder 5"/>
          <p:cNvSpPr>
            <a:spLocks noGrp="1"/>
          </p:cNvSpPr>
          <p:nvPr>
            <p:ph idx="1"/>
          </p:nvPr>
        </p:nvSpPr>
        <p:spPr/>
        <p:txBody>
          <a:bodyPr>
            <a:normAutofit fontScale="92500" lnSpcReduction="10000"/>
          </a:bodyPr>
          <a:lstStyle/>
          <a:p>
            <a:pPr algn="just">
              <a:buFont typeface="Wingdings" pitchFamily="2" charset="2"/>
              <a:buChar char="q"/>
            </a:pPr>
            <a:r>
              <a:rPr lang="ro-RO" dirty="0" smtClean="0">
                <a:latin typeface="Times New Roman" pitchFamily="18" charset="0"/>
                <a:cs typeface="Times New Roman" pitchFamily="18" charset="0"/>
              </a:rPr>
              <a:t> 53 years old,male</a:t>
            </a:r>
          </a:p>
          <a:p>
            <a:pPr algn="just">
              <a:buFont typeface="Arial" pitchFamily="34" charset="0"/>
              <a:buChar char="•"/>
            </a:pPr>
            <a:r>
              <a:rPr lang="ro-RO" dirty="0" smtClean="0">
                <a:latin typeface="Times New Roman" pitchFamily="18" charset="0"/>
                <a:cs typeface="Times New Roman" pitchFamily="18" charset="0"/>
              </a:rPr>
              <a:t>admitted in emergency, presenting right hemiparesis, aphasia, acalculia, agraphia</a:t>
            </a:r>
          </a:p>
          <a:p>
            <a:pPr algn="just">
              <a:buFont typeface="Arial" pitchFamily="34" charset="0"/>
              <a:buChar char="•"/>
            </a:pPr>
            <a:r>
              <a:rPr lang="ro-RO" dirty="0" smtClean="0">
                <a:latin typeface="Times New Roman" pitchFamily="18" charset="0"/>
                <a:cs typeface="Times New Roman" pitchFamily="18" charset="0"/>
              </a:rPr>
              <a:t>smoker</a:t>
            </a:r>
          </a:p>
          <a:p>
            <a:pPr algn="just">
              <a:buFont typeface="Arial" pitchFamily="34" charset="0"/>
              <a:buChar char="•"/>
            </a:pPr>
            <a:r>
              <a:rPr lang="ro-RO" dirty="0" smtClean="0">
                <a:latin typeface="Times New Roman" pitchFamily="18" charset="0"/>
                <a:cs typeface="Times New Roman" pitchFamily="18" charset="0"/>
              </a:rPr>
              <a:t>associated diseases: hypertension, cardiomyopathy, ischemic stroke</a:t>
            </a:r>
          </a:p>
          <a:p>
            <a:pPr algn="just">
              <a:buNone/>
            </a:pPr>
            <a:endParaRPr lang="ro-RO" dirty="0" smtClean="0">
              <a:latin typeface="Times New Roman" pitchFamily="18" charset="0"/>
              <a:cs typeface="Times New Roman" pitchFamily="18" charset="0"/>
            </a:endParaRPr>
          </a:p>
          <a:p>
            <a:pPr algn="just">
              <a:buFont typeface="Wingdings" pitchFamily="2" charset="2"/>
              <a:buChar char="q"/>
            </a:pPr>
            <a:r>
              <a:rPr lang="ro-RO" dirty="0" smtClean="0">
                <a:latin typeface="Times New Roman" pitchFamily="18" charset="0"/>
                <a:cs typeface="Times New Roman" pitchFamily="18" charset="0"/>
              </a:rPr>
              <a:t>Paraclinic exams:</a:t>
            </a:r>
          </a:p>
          <a:p>
            <a:pPr algn="just">
              <a:buFont typeface="Arial" pitchFamily="34" charset="0"/>
              <a:buChar char="•"/>
            </a:pPr>
            <a:r>
              <a:rPr lang="ro-RO" dirty="0" smtClean="0">
                <a:latin typeface="Times New Roman" pitchFamily="18" charset="0"/>
                <a:cs typeface="Times New Roman" pitchFamily="18" charset="0"/>
              </a:rPr>
              <a:t>Laboratory: no pathological changes</a:t>
            </a:r>
          </a:p>
          <a:p>
            <a:pPr algn="just">
              <a:buFont typeface="Arial" pitchFamily="34" charset="0"/>
              <a:buChar char="•"/>
            </a:pPr>
            <a:r>
              <a:rPr lang="ro-RO" dirty="0" smtClean="0">
                <a:latin typeface="Times New Roman" pitchFamily="18" charset="0"/>
                <a:cs typeface="Times New Roman" pitchFamily="18" charset="0"/>
              </a:rPr>
              <a:t>Doppler exam: 75-80% stenosis of the left commune </a:t>
            </a:r>
          </a:p>
          <a:p>
            <a:pPr algn="just">
              <a:buNone/>
            </a:pPr>
            <a:r>
              <a:rPr lang="ro-RO" dirty="0" smtClean="0">
                <a:latin typeface="Times New Roman" pitchFamily="18" charset="0"/>
                <a:cs typeface="Times New Roman" pitchFamily="18" charset="0"/>
              </a:rPr>
              <a:t>                            carotid and left internal carotid</a:t>
            </a:r>
          </a:p>
          <a:p>
            <a:pPr>
              <a:buNone/>
            </a:pPr>
            <a:endParaRPr lang="ro-RO" dirty="0" smtClean="0">
              <a:solidFill>
                <a:schemeClr val="bg1"/>
              </a:solidFill>
              <a:latin typeface="Times New Roman" pitchFamily="18" charset="0"/>
              <a:cs typeface="Times New Roman" pitchFamily="18" charset="0"/>
            </a:endParaRPr>
          </a:p>
          <a:p>
            <a:pPr>
              <a:buNone/>
            </a:pPr>
            <a:endParaRPr lang="ro-RO" dirty="0" smtClean="0">
              <a:solidFill>
                <a:schemeClr val="bg1"/>
              </a:solidFill>
              <a:latin typeface="Times New Roman" pitchFamily="18" charset="0"/>
              <a:cs typeface="Times New Roman" pitchFamily="18" charset="0"/>
            </a:endParaRPr>
          </a:p>
          <a:p>
            <a:pPr>
              <a:buNone/>
            </a:pPr>
            <a:endParaRPr lang="ro-RO" dirty="0" smtClean="0">
              <a:solidFill>
                <a:schemeClr val="bg1"/>
              </a:solidFill>
              <a:latin typeface="Times New Roman" pitchFamily="18" charset="0"/>
              <a:cs typeface="Times New Roman" pitchFamily="18" charset="0"/>
            </a:endParaRPr>
          </a:p>
          <a:p>
            <a:pPr>
              <a:buNone/>
            </a:pPr>
            <a:endParaRPr lang="ro-R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229600" cy="1143000"/>
          </a:xfrm>
        </p:spPr>
        <p:txBody>
          <a:bodyPr/>
          <a:lstStyle/>
          <a:p>
            <a:pPr algn="ctr"/>
            <a:r>
              <a:rPr lang="ro-RO" dirty="0" smtClean="0">
                <a:solidFill>
                  <a:schemeClr val="tx1"/>
                </a:solidFill>
              </a:rPr>
              <a:t>Surgery</a:t>
            </a:r>
            <a:endParaRPr lang="ro-RO" dirty="0">
              <a:solidFill>
                <a:schemeClr val="tx1"/>
              </a:solidFill>
            </a:endParaRPr>
          </a:p>
        </p:txBody>
      </p:sp>
      <p:sp>
        <p:nvSpPr>
          <p:cNvPr id="3" name="Content Placeholder 2"/>
          <p:cNvSpPr>
            <a:spLocks noGrp="1"/>
          </p:cNvSpPr>
          <p:nvPr>
            <p:ph idx="1"/>
          </p:nvPr>
        </p:nvSpPr>
        <p:spPr/>
        <p:txBody>
          <a:bodyPr/>
          <a:lstStyle/>
          <a:p>
            <a:pPr>
              <a:buFont typeface="Wingdings" pitchFamily="2" charset="2"/>
              <a:buChar char="q"/>
            </a:pPr>
            <a:r>
              <a:rPr lang="ro-RO" sz="3600" dirty="0" smtClean="0">
                <a:latin typeface="Times New Roman" pitchFamily="18" charset="0"/>
              </a:rPr>
              <a:t>Trombendarterectomy</a:t>
            </a:r>
          </a:p>
          <a:p>
            <a:pPr>
              <a:buNone/>
            </a:pPr>
            <a:endParaRPr lang="ro-RO" dirty="0" smtClean="0">
              <a:latin typeface="Times New Roman" pitchFamily="18" charset="0"/>
            </a:endParaRPr>
          </a:p>
          <a:p>
            <a:pPr>
              <a:buFont typeface="Arial" pitchFamily="34" charset="0"/>
              <a:buChar char="•"/>
            </a:pPr>
            <a:r>
              <a:rPr lang="ro-RO" dirty="0" smtClean="0">
                <a:latin typeface="Times New Roman" pitchFamily="18" charset="0"/>
              </a:rPr>
              <a:t>Primary arterial suture</a:t>
            </a:r>
          </a:p>
          <a:p>
            <a:pPr>
              <a:buFont typeface="Arial" pitchFamily="34" charset="0"/>
              <a:buChar char="•"/>
            </a:pPr>
            <a:r>
              <a:rPr lang="ro-RO" dirty="0" smtClean="0">
                <a:latin typeface="Times New Roman" pitchFamily="18" charset="0"/>
              </a:rPr>
              <a:t>Drain contact</a:t>
            </a:r>
          </a:p>
          <a:p>
            <a:pPr>
              <a:buFont typeface="Arial" pitchFamily="34" charset="0"/>
              <a:buChar char="•"/>
            </a:pPr>
            <a:r>
              <a:rPr lang="ro-RO" dirty="0" smtClean="0">
                <a:latin typeface="Times New Roman" pitchFamily="18" charset="0"/>
              </a:rPr>
              <a:t>Without use of arterial shunt</a:t>
            </a:r>
          </a:p>
          <a:p>
            <a:pPr>
              <a:buFont typeface="Arial" pitchFamily="34" charset="0"/>
              <a:buChar char="•"/>
            </a:pPr>
            <a:r>
              <a:rPr lang="ro-RO" dirty="0" smtClean="0">
                <a:latin typeface="Times New Roman" pitchFamily="18" charset="0"/>
              </a:rPr>
              <a:t>Average time of surgery 30 minutes</a:t>
            </a:r>
            <a:endParaRPr lang="ro-RO" dirty="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_0666"/>
          <p:cNvPicPr>
            <a:picLocks noChangeAspect="1" noChangeArrowheads="1"/>
          </p:cNvPicPr>
          <p:nvPr/>
        </p:nvPicPr>
        <p:blipFill>
          <a:blip r:embed="rId3" cstate="print"/>
          <a:srcRect/>
          <a:stretch>
            <a:fillRect/>
          </a:stretch>
        </p:blipFill>
        <p:spPr bwMode="auto">
          <a:xfrm>
            <a:off x="228600" y="381000"/>
            <a:ext cx="8610600" cy="576262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_0669"/>
          <p:cNvPicPr>
            <a:picLocks noChangeAspect="1" noChangeArrowheads="1"/>
          </p:cNvPicPr>
          <p:nvPr/>
        </p:nvPicPr>
        <p:blipFill>
          <a:blip r:embed="rId3" cstate="print"/>
          <a:srcRect/>
          <a:stretch>
            <a:fillRect/>
          </a:stretch>
        </p:blipFill>
        <p:spPr bwMode="auto">
          <a:xfrm>
            <a:off x="533400" y="533400"/>
            <a:ext cx="8296275" cy="55530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1179</TotalTime>
  <Words>652</Words>
  <Application>Microsoft Office PowerPoint</Application>
  <PresentationFormat>On-screen Show (4:3)</PresentationFormat>
  <Paragraphs>108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POSTOPERATIVE EVALUATION STUDY OF CAROTID STENOSIS RESOLVED IN PLEXUS AND LOCAL ANAESTHESIA </vt:lpstr>
      <vt:lpstr>There is an increasing trend in many centres worldwide towards the use of plexus and local anaesthesia for carotid endarterectomy as the awake pacient provides the best possible monitoring of the cerebral function during carotid cross clamping and it may reduce considerable the requirement for shunt placement</vt:lpstr>
      <vt:lpstr>We present three cases of pacients admitted  and operated between 2009-2010 in the Surgical Clinic I from Targu-Mures, all three with the diagnosis of carotidian stenosis for which has been practiced carotidian trombendarterectomy under combined plexus and local anaesthesia</vt:lpstr>
      <vt:lpstr>First case </vt:lpstr>
      <vt:lpstr>Second case</vt:lpstr>
      <vt:lpstr>Third case</vt:lpstr>
      <vt:lpstr>Surgery</vt:lpstr>
      <vt:lpstr>Slide 8</vt:lpstr>
      <vt:lpstr>Slide 9</vt:lpstr>
      <vt:lpstr>Slide 10</vt:lpstr>
      <vt:lpstr>Slide 11</vt:lpstr>
      <vt:lpstr>Slide 12</vt:lpstr>
      <vt:lpstr>Slide 13</vt:lpstr>
      <vt:lpstr>Postoperation </vt:lpstr>
      <vt:lpstr>Regional Anaesthesia</vt:lpstr>
      <vt:lpstr>GALA trial</vt:lpstr>
      <vt:lpstr>GALA trial</vt:lpstr>
      <vt:lpstr>Conclusions </vt:lpstr>
      <vt:lpstr>References</vt:lpstr>
      <vt:lpstr>Slide 20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POSTOPERATIVE EVALUATION STUDY OF CAROTID STENOSIS RESOLVED IN PLEXUS AND LOCAL ANAESTHESIA</dc:title>
  <dc:creator>marius</dc:creator>
  <cp:lastModifiedBy>marius</cp:lastModifiedBy>
  <cp:revision>90</cp:revision>
  <dcterms:created xsi:type="dcterms:W3CDTF">2011-03-31T06:20:55Z</dcterms:created>
  <dcterms:modified xsi:type="dcterms:W3CDTF">2011-04-04T13:02:42Z</dcterms:modified>
</cp:coreProperties>
</file>