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10.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7.xml" ContentType="application/vnd.openxmlformats-officedocument.drawingml.chartshapes+xml"/>
  <Override PartName="/ppt/drawings/drawing8.xml" ContentType="application/vnd.openxmlformats-officedocument.drawingml.chartshap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rawings/drawing5.xml" ContentType="application/vnd.openxmlformats-officedocument.drawingml.chartshapes+xml"/>
  <Override PartName="/ppt/drawings/drawing6.xml" ContentType="application/vnd.openxmlformats-officedocument.drawingml.chartshape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6" r:id="rId11"/>
    <p:sldId id="273" r:id="rId12"/>
    <p:sldId id="268" r:id="rId13"/>
    <p:sldId id="277" r:id="rId14"/>
    <p:sldId id="271" r:id="rId15"/>
    <p:sldId id="274" r:id="rId16"/>
    <p:sldId id="275" r:id="rId17"/>
    <p:sldId id="276" r:id="rId18"/>
    <p:sldId id="272"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10.xlsx"/></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package" Target="../embeddings/Microsoft_Office_Excel_Worksheet11.xlsx"/></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package" Target="../embeddings/Microsoft_Office_Excel_Worksheet12.xlsx"/></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package" Target="../embeddings/Microsoft_Office_Excel_Worksheet13.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Microsoft_Office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o-RO"/>
  <c:style val="26"/>
  <c:chart>
    <c:autoTitleDeleted val="1"/>
    <c:view3D>
      <c:rotX val="30"/>
      <c:perspective val="30"/>
    </c:view3D>
    <c:plotArea>
      <c:layout>
        <c:manualLayout>
          <c:layoutTarget val="inner"/>
          <c:xMode val="edge"/>
          <c:yMode val="edge"/>
          <c:x val="8.5605616291612313E-2"/>
          <c:y val="4.7378902465651324E-2"/>
          <c:w val="0.81244075690550299"/>
          <c:h val="0.91348700005820949"/>
        </c:manualLayout>
      </c:layout>
      <c:pie3DChart>
        <c:varyColors val="1"/>
        <c:ser>
          <c:idx val="0"/>
          <c:order val="0"/>
          <c:tx>
            <c:strRef>
              <c:f>Sheet1!$B$1</c:f>
              <c:strCache>
                <c:ptCount val="1"/>
                <c:pt idx="0">
                  <c:v>Sales</c:v>
                </c:pt>
              </c:strCache>
            </c:strRef>
          </c:tx>
          <c:explosion val="25"/>
          <c:dLbls>
            <c:dLbl>
              <c:idx val="0"/>
              <c:layout>
                <c:manualLayout>
                  <c:x val="-0.18112306097390257"/>
                  <c:y val="2.7046578463273716E-2"/>
                </c:manualLayout>
              </c:layout>
              <c:tx>
                <c:rich>
                  <a:bodyPr/>
                  <a:lstStyle/>
                  <a:p>
                    <a:r>
                      <a:rPr lang="en-US" sz="1600" b="1" dirty="0"/>
                      <a:t>
</a:t>
                    </a:r>
                    <a:r>
                      <a:rPr lang="en-US" sz="2400" b="1" dirty="0"/>
                      <a:t>48%</a:t>
                    </a:r>
                  </a:p>
                </c:rich>
              </c:tx>
              <c:showPercent val="1"/>
            </c:dLbl>
            <c:dLbl>
              <c:idx val="1"/>
              <c:layout>
                <c:manualLayout>
                  <c:x val="0.18584400711194707"/>
                  <c:y val="-8.2395682691968494E-2"/>
                </c:manualLayout>
              </c:layout>
              <c:tx>
                <c:rich>
                  <a:bodyPr/>
                  <a:lstStyle/>
                  <a:p>
                    <a:r>
                      <a:rPr lang="en-US" sz="1600" b="1" dirty="0"/>
                      <a:t>
</a:t>
                    </a:r>
                    <a:r>
                      <a:rPr lang="en-US" sz="2400" b="1" dirty="0"/>
                      <a:t>52%</a:t>
                    </a:r>
                  </a:p>
                </c:rich>
              </c:tx>
              <c:showPercent val="1"/>
            </c:dLbl>
            <c:txPr>
              <a:bodyPr/>
              <a:lstStyle/>
              <a:p>
                <a:pPr>
                  <a:defRPr sz="1600" b="1"/>
                </a:pPr>
                <a:endParaRPr lang="ro-RO"/>
              </a:p>
            </c:txPr>
            <c:showPercent val="1"/>
          </c:dLbls>
          <c:cat>
            <c:strRef>
              <c:f>Sheet1!$A$2:$A$3</c:f>
              <c:strCache>
                <c:ptCount val="2"/>
                <c:pt idx="0">
                  <c:v>Femei</c:v>
                </c:pt>
                <c:pt idx="1">
                  <c:v>Barbați</c:v>
                </c:pt>
              </c:strCache>
            </c:strRef>
          </c:cat>
          <c:val>
            <c:numRef>
              <c:f>Sheet1!$B$2:$B$3</c:f>
              <c:numCache>
                <c:formatCode>General</c:formatCode>
                <c:ptCount val="2"/>
                <c:pt idx="0">
                  <c:v>960</c:v>
                </c:pt>
                <c:pt idx="1">
                  <c:v>1038</c:v>
                </c:pt>
              </c:numCache>
            </c:numRef>
          </c:val>
        </c:ser>
        <c:dLbls>
          <c:showPercent val="1"/>
        </c:dLbls>
      </c:pie3DChart>
    </c:plotArea>
    <c:plotVisOnly val="1"/>
  </c:chart>
  <c:externalData r:id="rId1"/>
  <c:userShapes r:id="rId2"/>
</c:chartSpace>
</file>

<file path=ppt/charts/chart10.xml><?xml version="1.0" encoding="utf-8"?>
<c:chartSpace xmlns:c="http://schemas.openxmlformats.org/drawingml/2006/chart" xmlns:a="http://schemas.openxmlformats.org/drawingml/2006/main" xmlns:r="http://schemas.openxmlformats.org/officeDocument/2006/relationships">
  <c:lang val="ro-RO"/>
  <c:style val="26"/>
  <c:chart>
    <c:autoTitleDeleted val="1"/>
    <c:view3D>
      <c:rotX val="30"/>
      <c:perspective val="30"/>
    </c:view3D>
    <c:plotArea>
      <c:layout>
        <c:manualLayout>
          <c:layoutTarget val="inner"/>
          <c:xMode val="edge"/>
          <c:yMode val="edge"/>
          <c:x val="6.7036125692621823E-2"/>
          <c:y val="4.5550513812892032E-2"/>
          <c:w val="0.66949226871868261"/>
          <c:h val="0.82980292717647663"/>
        </c:manualLayout>
      </c:layout>
      <c:pie3DChart>
        <c:varyColors val="1"/>
        <c:ser>
          <c:idx val="0"/>
          <c:order val="0"/>
          <c:tx>
            <c:strRef>
              <c:f>Sheet1!$B$1</c:f>
              <c:strCache>
                <c:ptCount val="1"/>
                <c:pt idx="0">
                  <c:v>Sales</c:v>
                </c:pt>
              </c:strCache>
            </c:strRef>
          </c:tx>
          <c:explosion val="25"/>
          <c:dLbls>
            <c:dLbl>
              <c:idx val="0"/>
              <c:layout>
                <c:manualLayout>
                  <c:x val="-0.17919921861447291"/>
                  <c:y val="-0.16627611433411835"/>
                </c:manualLayout>
              </c:layout>
              <c:tx>
                <c:rich>
                  <a:bodyPr/>
                  <a:lstStyle/>
                  <a:p>
                    <a:r>
                      <a:rPr lang="ro-RO" sz="1800" b="1"/>
                      <a:t>4,55</a:t>
                    </a:r>
                    <a:r>
                      <a:rPr lang="en-US" sz="1800" b="1"/>
                      <a:t>%</a:t>
                    </a:r>
                  </a:p>
                </c:rich>
              </c:tx>
              <c:showPercent val="1"/>
            </c:dLbl>
            <c:dLbl>
              <c:idx val="1"/>
              <c:layout>
                <c:manualLayout>
                  <c:x val="0.11598212627791869"/>
                  <c:y val="5.7327965473570879E-2"/>
                </c:manualLayout>
              </c:layout>
              <c:tx>
                <c:rich>
                  <a:bodyPr/>
                  <a:lstStyle/>
                  <a:p>
                    <a:r>
                      <a:rPr lang="ro-RO" sz="1800" b="1"/>
                      <a:t>1,</a:t>
                    </a:r>
                    <a:r>
                      <a:rPr lang="en-US" sz="1800" b="1"/>
                      <a:t>4</a:t>
                    </a:r>
                    <a:r>
                      <a:rPr lang="ro-RO" sz="1800" b="1"/>
                      <a:t>0</a:t>
                    </a:r>
                    <a:r>
                      <a:rPr lang="en-US" sz="1800" b="1"/>
                      <a:t>%</a:t>
                    </a:r>
                  </a:p>
                </c:rich>
              </c:tx>
              <c:showPercent val="1"/>
            </c:dLbl>
            <c:txPr>
              <a:bodyPr/>
              <a:lstStyle/>
              <a:p>
                <a:pPr>
                  <a:defRPr sz="1800" b="1"/>
                </a:pPr>
                <a:endParaRPr lang="ro-RO"/>
              </a:p>
            </c:txPr>
            <c:showPercent val="1"/>
            <c:showLeaderLines val="1"/>
          </c:dLbls>
          <c:cat>
            <c:strRef>
              <c:f>Sheet1!$A$2:$A$3</c:f>
              <c:strCache>
                <c:ptCount val="2"/>
                <c:pt idx="0">
                  <c:v>Steinstrasse</c:v>
                </c:pt>
                <c:pt idx="1">
                  <c:v>Inclave parts</c:v>
                </c:pt>
              </c:strCache>
            </c:strRef>
          </c:cat>
          <c:val>
            <c:numRef>
              <c:f>Sheet1!$B$2:$B$3</c:f>
              <c:numCache>
                <c:formatCode>0.00%</c:formatCode>
                <c:ptCount val="2"/>
                <c:pt idx="0">
                  <c:v>4.5499999999999999E-2</c:v>
                </c:pt>
                <c:pt idx="1">
                  <c:v>1.4E-2</c:v>
                </c:pt>
              </c:numCache>
            </c:numRef>
          </c:val>
        </c:ser>
        <c:dLbls>
          <c:showPercent val="1"/>
        </c:dLbls>
      </c:pie3DChart>
    </c:plotArea>
    <c:legend>
      <c:legendPos val="r"/>
      <c:layout>
        <c:manualLayout>
          <c:xMode val="edge"/>
          <c:yMode val="edge"/>
          <c:x val="0.72949183435404308"/>
          <c:y val="0.19006451296391624"/>
          <c:w val="0.26819335083114465"/>
          <c:h val="0.4565575097505335"/>
        </c:manualLayout>
      </c:layout>
      <c:txPr>
        <a:bodyPr/>
        <a:lstStyle/>
        <a:p>
          <a:pPr>
            <a:defRPr sz="1800" b="1"/>
          </a:pPr>
          <a:endParaRPr lang="ro-RO"/>
        </a:p>
      </c:txPr>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ro-RO"/>
  <c:style val="26"/>
  <c:chart>
    <c:autoTitleDeleted val="1"/>
    <c:view3D>
      <c:rotX val="30"/>
      <c:perspective val="30"/>
    </c:view3D>
    <c:plotArea>
      <c:layout>
        <c:manualLayout>
          <c:layoutTarget val="inner"/>
          <c:xMode val="edge"/>
          <c:yMode val="edge"/>
          <c:x val="7.0687573494983572E-2"/>
          <c:y val="9.3318527994486686E-2"/>
          <c:w val="0.67006179833512691"/>
          <c:h val="0.81849938008878764"/>
        </c:manualLayout>
      </c:layout>
      <c:pie3DChart>
        <c:varyColors val="1"/>
        <c:ser>
          <c:idx val="0"/>
          <c:order val="0"/>
          <c:tx>
            <c:strRef>
              <c:f>Sheet1!$B$1</c:f>
              <c:strCache>
                <c:ptCount val="1"/>
                <c:pt idx="0">
                  <c:v>Sales</c:v>
                </c:pt>
              </c:strCache>
            </c:strRef>
          </c:tx>
          <c:explosion val="25"/>
          <c:dPt>
            <c:idx val="0"/>
            <c:spPr>
              <a:solidFill>
                <a:srgbClr val="92D050"/>
              </a:solidFill>
            </c:spPr>
          </c:dPt>
          <c:dPt>
            <c:idx val="2"/>
            <c:spPr>
              <a:solidFill>
                <a:srgbClr val="00B0F0"/>
              </a:solidFill>
            </c:spPr>
          </c:dPt>
          <c:dLbls>
            <c:dLbl>
              <c:idx val="0"/>
              <c:layout>
                <c:manualLayout>
                  <c:x val="-0.18201693467390578"/>
                  <c:y val="2.3761072406964293E-2"/>
                </c:manualLayout>
              </c:layout>
              <c:tx>
                <c:rich>
                  <a:bodyPr/>
                  <a:lstStyle/>
                  <a:p>
                    <a:r>
                      <a:rPr lang="ro-RO" sz="1600" b="1"/>
                      <a:t>2,45</a:t>
                    </a:r>
                    <a:r>
                      <a:rPr lang="en-US" sz="1600" b="1"/>
                      <a:t>%</a:t>
                    </a:r>
                  </a:p>
                </c:rich>
              </c:tx>
              <c:showPercent val="1"/>
            </c:dLbl>
            <c:dLbl>
              <c:idx val="1"/>
              <c:layout>
                <c:manualLayout>
                  <c:x val="0.17872850550966649"/>
                  <c:y val="-0.10512828653548001"/>
                </c:manualLayout>
              </c:layout>
              <c:tx>
                <c:rich>
                  <a:bodyPr/>
                  <a:lstStyle/>
                  <a:p>
                    <a:r>
                      <a:rPr lang="ro-RO" sz="1600" b="1"/>
                      <a:t>3,25</a:t>
                    </a:r>
                    <a:r>
                      <a:rPr lang="en-US" sz="1600" b="1"/>
                      <a:t>%</a:t>
                    </a:r>
                  </a:p>
                </c:rich>
              </c:tx>
              <c:showPercent val="1"/>
            </c:dLbl>
            <c:dLbl>
              <c:idx val="2"/>
              <c:layout>
                <c:manualLayout>
                  <c:x val="2.9996747456045993E-2"/>
                  <c:y val="-2.753048848922632E-3"/>
                </c:manualLayout>
              </c:layout>
              <c:tx>
                <c:rich>
                  <a:bodyPr/>
                  <a:lstStyle/>
                  <a:p>
                    <a:r>
                      <a:rPr lang="ro-RO" sz="1600" b="1"/>
                      <a:t>0,25</a:t>
                    </a:r>
                    <a:r>
                      <a:rPr lang="en-US" sz="1600" b="1"/>
                      <a:t>%</a:t>
                    </a:r>
                  </a:p>
                </c:rich>
              </c:tx>
              <c:showPercent val="1"/>
            </c:dLbl>
            <c:txPr>
              <a:bodyPr/>
              <a:lstStyle/>
              <a:p>
                <a:pPr>
                  <a:defRPr sz="1600" b="1"/>
                </a:pPr>
                <a:endParaRPr lang="ro-RO"/>
              </a:p>
            </c:txPr>
            <c:showPercent val="1"/>
            <c:showLeaderLines val="1"/>
          </c:dLbls>
          <c:cat>
            <c:strRef>
              <c:f>Sheet1!$A$2:$A$4</c:f>
              <c:strCache>
                <c:ptCount val="3"/>
                <c:pt idx="0">
                  <c:v>ESWL</c:v>
                </c:pt>
                <c:pt idx="1">
                  <c:v>URSR</c:v>
                </c:pt>
                <c:pt idx="2">
                  <c:v>The meatotomy of the ureteral orifice</c:v>
                </c:pt>
              </c:strCache>
            </c:strRef>
          </c:cat>
          <c:val>
            <c:numRef>
              <c:f>Sheet1!$B$2:$B$4</c:f>
              <c:numCache>
                <c:formatCode>0.00%</c:formatCode>
                <c:ptCount val="3"/>
                <c:pt idx="0">
                  <c:v>2.4500000000000001E-2</c:v>
                </c:pt>
                <c:pt idx="1">
                  <c:v>3.2500000000000001E-2</c:v>
                </c:pt>
                <c:pt idx="2">
                  <c:v>2.5000000000000001E-3</c:v>
                </c:pt>
              </c:numCache>
            </c:numRef>
          </c:val>
        </c:ser>
        <c:dLbls>
          <c:showPercent val="1"/>
        </c:dLbls>
      </c:pie3DChart>
    </c:plotArea>
    <c:legend>
      <c:legendPos val="r"/>
      <c:layout>
        <c:manualLayout>
          <c:xMode val="edge"/>
          <c:yMode val="edge"/>
          <c:x val="0.74062441695468961"/>
          <c:y val="0.41723796036572236"/>
          <c:w val="0.24848134791140214"/>
          <c:h val="0.34529913976829013"/>
        </c:manualLayout>
      </c:layout>
      <c:txPr>
        <a:bodyPr/>
        <a:lstStyle/>
        <a:p>
          <a:pPr>
            <a:defRPr sz="1400" b="1"/>
          </a:pPr>
          <a:endParaRPr lang="ro-RO"/>
        </a:p>
      </c:txPr>
    </c:legend>
    <c:plotVisOnly val="1"/>
  </c:chart>
  <c:externalData r:id="rId1"/>
  <c:userShapes r:id="rId2"/>
</c:chartSpace>
</file>

<file path=ppt/charts/chart12.xml><?xml version="1.0" encoding="utf-8"?>
<c:chartSpace xmlns:c="http://schemas.openxmlformats.org/drawingml/2006/chart" xmlns:a="http://schemas.openxmlformats.org/drawingml/2006/main" xmlns:r="http://schemas.openxmlformats.org/officeDocument/2006/relationships">
  <c:lang val="ro-RO"/>
  <c:style val="29"/>
  <c:chart>
    <c:autoTitleDeleted val="1"/>
    <c:view3D>
      <c:rAngAx val="1"/>
    </c:view3D>
    <c:plotArea>
      <c:layout>
        <c:manualLayout>
          <c:layoutTarget val="inner"/>
          <c:xMode val="edge"/>
          <c:yMode val="edge"/>
          <c:x val="0.24478870645926909"/>
          <c:y val="1.5759709851029716E-2"/>
          <c:w val="0.73951620826513076"/>
          <c:h val="0.79678770003561716"/>
        </c:manualLayout>
      </c:layout>
      <c:bar3DChart>
        <c:barDir val="col"/>
        <c:grouping val="stacked"/>
        <c:ser>
          <c:idx val="0"/>
          <c:order val="0"/>
          <c:tx>
            <c:strRef>
              <c:f>Sheet1!$B$1</c:f>
              <c:strCache>
                <c:ptCount val="1"/>
                <c:pt idx="0">
                  <c:v>Treatments</c:v>
                </c:pt>
              </c:strCache>
            </c:strRef>
          </c:tx>
          <c:spPr>
            <a:solidFill>
              <a:srgbClr val="92D050"/>
            </a:solidFill>
          </c:spPr>
          <c:cat>
            <c:strRef>
              <c:f>Sheet1!$A$2:$A$4</c:f>
              <c:strCache>
                <c:ptCount val="3"/>
                <c:pt idx="0">
                  <c:v>ESWL monoterapy+ associated methods</c:v>
                </c:pt>
                <c:pt idx="1">
                  <c:v>URSR</c:v>
                </c:pt>
                <c:pt idx="2">
                  <c:v>The meatotomy of the ureteral orifice</c:v>
                </c:pt>
              </c:strCache>
            </c:strRef>
          </c:cat>
          <c:val>
            <c:numRef>
              <c:f>Sheet1!$B$2:$B$4</c:f>
              <c:numCache>
                <c:formatCode>General</c:formatCode>
                <c:ptCount val="3"/>
                <c:pt idx="0">
                  <c:v>2121</c:v>
                </c:pt>
                <c:pt idx="1">
                  <c:v>71</c:v>
                </c:pt>
                <c:pt idx="2">
                  <c:v>5</c:v>
                </c:pt>
              </c:numCache>
            </c:numRef>
          </c:val>
        </c:ser>
        <c:gapWidth val="95"/>
        <c:gapDepth val="95"/>
        <c:shape val="cylinder"/>
        <c:axId val="86209664"/>
        <c:axId val="86211200"/>
        <c:axId val="0"/>
      </c:bar3DChart>
      <c:catAx>
        <c:axId val="86209664"/>
        <c:scaling>
          <c:orientation val="minMax"/>
        </c:scaling>
        <c:axPos val="b"/>
        <c:majorTickMark val="none"/>
        <c:tickLblPos val="nextTo"/>
        <c:crossAx val="86211200"/>
        <c:crosses val="autoZero"/>
        <c:auto val="1"/>
        <c:lblAlgn val="ctr"/>
        <c:lblOffset val="100"/>
      </c:catAx>
      <c:valAx>
        <c:axId val="86211200"/>
        <c:scaling>
          <c:orientation val="minMax"/>
        </c:scaling>
        <c:axPos val="l"/>
        <c:numFmt formatCode="General" sourceLinked="1"/>
        <c:majorTickMark val="none"/>
        <c:tickLblPos val="nextTo"/>
        <c:crossAx val="86209664"/>
        <c:crosses val="autoZero"/>
        <c:crossBetween val="between"/>
      </c:valAx>
      <c:dTable>
        <c:showHorzBorder val="1"/>
        <c:showVertBorder val="1"/>
        <c:showOutline val="1"/>
        <c:showKeys val="1"/>
        <c:txPr>
          <a:bodyPr/>
          <a:lstStyle/>
          <a:p>
            <a:pPr rtl="0">
              <a:defRPr sz="1200" b="1"/>
            </a:pPr>
            <a:endParaRPr lang="ro-RO"/>
          </a:p>
        </c:txPr>
      </c:dTable>
    </c:plotArea>
    <c:plotVisOnly val="1"/>
  </c:chart>
  <c:externalData r:id="rId1"/>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o-RO"/>
  <c:style val="26"/>
  <c:chart>
    <c:autoTitleDeleted val="1"/>
    <c:view3D>
      <c:rotX val="30"/>
      <c:perspective val="30"/>
    </c:view3D>
    <c:plotArea>
      <c:layout>
        <c:manualLayout>
          <c:layoutTarget val="inner"/>
          <c:xMode val="edge"/>
          <c:yMode val="edge"/>
          <c:x val="6.4814814814814839E-2"/>
          <c:y val="0.1188063063063063"/>
          <c:w val="0.83101851851851882"/>
          <c:h val="0.79992492492492473"/>
        </c:manualLayout>
      </c:layout>
      <c:pie3DChart>
        <c:varyColors val="1"/>
        <c:ser>
          <c:idx val="0"/>
          <c:order val="0"/>
          <c:tx>
            <c:strRef>
              <c:f>Sheet1!$B$1</c:f>
              <c:strCache>
                <c:ptCount val="1"/>
                <c:pt idx="0">
                  <c:v>Sales</c:v>
                </c:pt>
              </c:strCache>
            </c:strRef>
          </c:tx>
          <c:explosion val="25"/>
          <c:dPt>
            <c:idx val="0"/>
            <c:spPr>
              <a:solidFill>
                <a:srgbClr val="92D050"/>
              </a:solidFill>
            </c:spPr>
          </c:dPt>
          <c:dLbls>
            <c:dLbl>
              <c:idx val="0"/>
              <c:layout>
                <c:manualLayout>
                  <c:x val="7.3648111694371507E-2"/>
                  <c:y val="-0.6327874640669916"/>
                </c:manualLayout>
              </c:layout>
              <c:showCatName val="1"/>
            </c:dLbl>
            <c:dLbl>
              <c:idx val="1"/>
              <c:layout>
                <c:manualLayout>
                  <c:x val="-2.9562281277340334E-2"/>
                  <c:y val="-2.6583239595050635E-2"/>
                </c:manualLayout>
              </c:layout>
              <c:tx>
                <c:rich>
                  <a:bodyPr/>
                  <a:lstStyle/>
                  <a:p>
                    <a:r>
                      <a:rPr lang="ro-RO" dirty="0" smtClean="0"/>
                      <a:t>Residual</a:t>
                    </a:r>
                    <a:r>
                      <a:rPr lang="ro-RO" baseline="0" dirty="0" smtClean="0"/>
                      <a:t> parts</a:t>
                    </a:r>
                    <a:endParaRPr lang="en-US" dirty="0"/>
                  </a:p>
                </c:rich>
              </c:tx>
              <c:showCatName val="1"/>
            </c:dLbl>
            <c:txPr>
              <a:bodyPr/>
              <a:lstStyle/>
              <a:p>
                <a:pPr>
                  <a:defRPr sz="1400" b="1"/>
                </a:pPr>
                <a:endParaRPr lang="ro-RO"/>
              </a:p>
            </c:txPr>
            <c:showCatName val="1"/>
            <c:showLeaderLines val="1"/>
          </c:dLbls>
          <c:cat>
            <c:strRef>
              <c:f>Sheet1!$A$2:$A$3</c:f>
              <c:strCache>
                <c:ptCount val="2"/>
                <c:pt idx="0">
                  <c:v>Stone free</c:v>
                </c:pt>
                <c:pt idx="1">
                  <c:v>Fragmente restante</c:v>
                </c:pt>
              </c:strCache>
            </c:strRef>
          </c:cat>
          <c:val>
            <c:numRef>
              <c:f>Sheet1!$B$2:$B$3</c:f>
              <c:numCache>
                <c:formatCode>0.00%</c:formatCode>
                <c:ptCount val="2"/>
                <c:pt idx="0">
                  <c:v>0.85529999999999995</c:v>
                </c:pt>
                <c:pt idx="1">
                  <c:v>0.14470000000000011</c:v>
                </c:pt>
              </c:numCache>
            </c:numRef>
          </c:val>
        </c:ser>
        <c:dLbls>
          <c:showCatName val="1"/>
        </c:dLbls>
      </c:pie3DChart>
    </c:plotArea>
    <c:plotVisOnly val="1"/>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o-RO"/>
  <c:style val="26"/>
  <c:chart>
    <c:autoTitleDeleted val="1"/>
    <c:view3D>
      <c:rAngAx val="1"/>
    </c:view3D>
    <c:plotArea>
      <c:layout>
        <c:manualLayout>
          <c:layoutTarget val="inner"/>
          <c:xMode val="edge"/>
          <c:yMode val="edge"/>
          <c:x val="0.16041154577899991"/>
          <c:y val="7.4831187489639184E-2"/>
          <c:w val="0.79584461664514783"/>
          <c:h val="0.70759987843289573"/>
        </c:manualLayout>
      </c:layout>
      <c:bar3DChart>
        <c:barDir val="col"/>
        <c:grouping val="clustered"/>
        <c:ser>
          <c:idx val="0"/>
          <c:order val="0"/>
          <c:tx>
            <c:strRef>
              <c:f>Sheet1!$B$1</c:f>
              <c:strCache>
                <c:ptCount val="1"/>
                <c:pt idx="0">
                  <c:v>Series 1</c:v>
                </c:pt>
              </c:strCache>
            </c:strRef>
          </c:tx>
          <c:spPr>
            <a:solidFill>
              <a:srgbClr val="92D050"/>
            </a:solidFill>
          </c:spPr>
          <c:dLbls>
            <c:dLbl>
              <c:idx val="0"/>
              <c:layout>
                <c:manualLayout>
                  <c:x val="8.5620386443232312E-3"/>
                  <c:y val="-2.138099130730817E-2"/>
                </c:manualLayout>
              </c:layout>
              <c:tx>
                <c:rich>
                  <a:bodyPr/>
                  <a:lstStyle/>
                  <a:p>
                    <a:r>
                      <a:rPr lang="ro-RO" sz="1600" b="1" smtClean="0"/>
                      <a:t>3,3%</a:t>
                    </a:r>
                    <a:endParaRPr lang="en-US" sz="1600" b="1"/>
                  </a:p>
                </c:rich>
              </c:tx>
              <c:showVal val="1"/>
            </c:dLbl>
            <c:dLbl>
              <c:idx val="1"/>
              <c:layout>
                <c:manualLayout>
                  <c:x val="3.4248154577292832E-3"/>
                  <c:y val="-3.0883654110556418E-2"/>
                </c:manualLayout>
              </c:layout>
              <c:tx>
                <c:rich>
                  <a:bodyPr/>
                  <a:lstStyle/>
                  <a:p>
                    <a:r>
                      <a:rPr lang="ro-RO" sz="1600" b="1" smtClean="0"/>
                      <a:t>12,7%</a:t>
                    </a:r>
                    <a:endParaRPr lang="en-US" sz="1600" b="1" dirty="0"/>
                  </a:p>
                </c:rich>
              </c:tx>
              <c:showVal val="1"/>
            </c:dLbl>
            <c:dLbl>
              <c:idx val="2"/>
              <c:layout>
                <c:manualLayout>
                  <c:x val="6.8496309154585811E-3"/>
                  <c:y val="-1.900532560649627E-2"/>
                </c:manualLayout>
              </c:layout>
              <c:tx>
                <c:rich>
                  <a:bodyPr/>
                  <a:lstStyle/>
                  <a:p>
                    <a:r>
                      <a:rPr lang="ro-RO" sz="1600" b="1" smtClean="0"/>
                      <a:t>22,9%</a:t>
                    </a:r>
                    <a:endParaRPr lang="en-US" sz="1600" b="1"/>
                  </a:p>
                </c:rich>
              </c:tx>
              <c:showVal val="1"/>
            </c:dLbl>
            <c:dLbl>
              <c:idx val="3"/>
              <c:layout>
                <c:manualLayout>
                  <c:x val="6.8496309154585811E-3"/>
                  <c:y val="-9.5026628032481471E-3"/>
                </c:manualLayout>
              </c:layout>
              <c:tx>
                <c:rich>
                  <a:bodyPr/>
                  <a:lstStyle/>
                  <a:p>
                    <a:r>
                      <a:rPr lang="ro-RO" sz="1600" b="1" smtClean="0"/>
                      <a:t>22%</a:t>
                    </a:r>
                    <a:endParaRPr lang="en-US" sz="1600" b="1"/>
                  </a:p>
                </c:rich>
              </c:tx>
              <c:showVal val="1"/>
            </c:dLbl>
            <c:dLbl>
              <c:idx val="4"/>
              <c:layout>
                <c:manualLayout>
                  <c:x val="1.0274446373187848E-2"/>
                  <c:y val="-1.4253994204872162E-2"/>
                </c:manualLayout>
              </c:layout>
              <c:tx>
                <c:rich>
                  <a:bodyPr/>
                  <a:lstStyle/>
                  <a:p>
                    <a:r>
                      <a:rPr lang="ro-RO" sz="1600" b="1" smtClean="0"/>
                      <a:t>24,1%</a:t>
                    </a:r>
                    <a:endParaRPr lang="en-US" sz="1600" b="1" dirty="0"/>
                  </a:p>
                </c:rich>
              </c:tx>
              <c:showVal val="1"/>
            </c:dLbl>
            <c:dLbl>
              <c:idx val="5"/>
              <c:layout>
                <c:manualLayout>
                  <c:x val="8.5620386443232312E-3"/>
                  <c:y val="-1.6629659905684203E-2"/>
                </c:manualLayout>
              </c:layout>
              <c:tx>
                <c:rich>
                  <a:bodyPr/>
                  <a:lstStyle/>
                  <a:p>
                    <a:r>
                      <a:rPr lang="ro-RO" sz="1600" b="1" smtClean="0"/>
                      <a:t>11,6%</a:t>
                    </a:r>
                    <a:endParaRPr lang="en-US" sz="1600" b="1"/>
                  </a:p>
                </c:rich>
              </c:tx>
              <c:showVal val="1"/>
            </c:dLbl>
            <c:dLbl>
              <c:idx val="6"/>
              <c:layout>
                <c:manualLayout>
                  <c:x val="8.5620386443232312E-3"/>
                  <c:y val="-2.1380991307308247E-2"/>
                </c:manualLayout>
              </c:layout>
              <c:tx>
                <c:rich>
                  <a:bodyPr/>
                  <a:lstStyle/>
                  <a:p>
                    <a:r>
                      <a:rPr lang="ro-RO" sz="1600" b="1" smtClean="0"/>
                      <a:t>3,35%</a:t>
                    </a:r>
                    <a:endParaRPr lang="en-US" sz="1600" b="1"/>
                  </a:p>
                </c:rich>
              </c:tx>
              <c:showVal val="1"/>
            </c:dLbl>
            <c:dLbl>
              <c:idx val="7"/>
              <c:layout>
                <c:manualLayout>
                  <c:x val="6.8496309154585811E-3"/>
                  <c:y val="-2.1380991307308247E-2"/>
                </c:manualLayout>
              </c:layout>
              <c:tx>
                <c:rich>
                  <a:bodyPr/>
                  <a:lstStyle/>
                  <a:p>
                    <a:r>
                      <a:rPr lang="ro-RO" sz="1600" b="1" smtClean="0"/>
                      <a:t>0,05%</a:t>
                    </a:r>
                    <a:endParaRPr lang="en-US" sz="1600" b="1"/>
                  </a:p>
                </c:rich>
              </c:tx>
              <c:showVal val="1"/>
            </c:dLbl>
            <c:txPr>
              <a:bodyPr/>
              <a:lstStyle/>
              <a:p>
                <a:pPr>
                  <a:defRPr sz="1600" b="1"/>
                </a:pPr>
                <a:endParaRPr lang="ro-RO"/>
              </a:p>
            </c:txPr>
            <c:showVal val="1"/>
          </c:dLbls>
          <c:cat>
            <c:strRef>
              <c:f>Sheet1!$A$2:$A$9</c:f>
              <c:strCache>
                <c:ptCount val="8"/>
                <c:pt idx="0">
                  <c:v>&lt;20 </c:v>
                </c:pt>
                <c:pt idx="1">
                  <c:v>21-30</c:v>
                </c:pt>
                <c:pt idx="2">
                  <c:v>31-40</c:v>
                </c:pt>
                <c:pt idx="3">
                  <c:v>41-50</c:v>
                </c:pt>
                <c:pt idx="4">
                  <c:v>51-60</c:v>
                </c:pt>
                <c:pt idx="5">
                  <c:v>61-70</c:v>
                </c:pt>
                <c:pt idx="6">
                  <c:v>71-80</c:v>
                </c:pt>
                <c:pt idx="7">
                  <c:v>&gt;80</c:v>
                </c:pt>
              </c:strCache>
            </c:strRef>
          </c:cat>
          <c:val>
            <c:numRef>
              <c:f>Sheet1!$B$2:$B$9</c:f>
              <c:numCache>
                <c:formatCode>General</c:formatCode>
                <c:ptCount val="8"/>
                <c:pt idx="0">
                  <c:v>66</c:v>
                </c:pt>
                <c:pt idx="1">
                  <c:v>255</c:v>
                </c:pt>
                <c:pt idx="2">
                  <c:v>457</c:v>
                </c:pt>
                <c:pt idx="3">
                  <c:v>437</c:v>
                </c:pt>
                <c:pt idx="4">
                  <c:v>483</c:v>
                </c:pt>
                <c:pt idx="5">
                  <c:v>232</c:v>
                </c:pt>
                <c:pt idx="6">
                  <c:v>67</c:v>
                </c:pt>
                <c:pt idx="7">
                  <c:v>1</c:v>
                </c:pt>
              </c:numCache>
            </c:numRef>
          </c:val>
        </c:ser>
        <c:dLbls>
          <c:showVal val="1"/>
        </c:dLbls>
        <c:gapWidth val="75"/>
        <c:shape val="cylinder"/>
        <c:axId val="61543936"/>
        <c:axId val="61545472"/>
        <c:axId val="0"/>
      </c:bar3DChart>
      <c:catAx>
        <c:axId val="61543936"/>
        <c:scaling>
          <c:orientation val="minMax"/>
        </c:scaling>
        <c:axPos val="b"/>
        <c:majorTickMark val="none"/>
        <c:tickLblPos val="nextTo"/>
        <c:txPr>
          <a:bodyPr/>
          <a:lstStyle/>
          <a:p>
            <a:pPr>
              <a:defRPr sz="1200" b="1"/>
            </a:pPr>
            <a:endParaRPr lang="ro-RO"/>
          </a:p>
        </c:txPr>
        <c:crossAx val="61545472"/>
        <c:crosses val="autoZero"/>
        <c:auto val="1"/>
        <c:lblAlgn val="ctr"/>
        <c:lblOffset val="100"/>
      </c:catAx>
      <c:valAx>
        <c:axId val="61545472"/>
        <c:scaling>
          <c:orientation val="minMax"/>
        </c:scaling>
        <c:axPos val="l"/>
        <c:numFmt formatCode="General" sourceLinked="1"/>
        <c:majorTickMark val="none"/>
        <c:tickLblPos val="nextTo"/>
        <c:txPr>
          <a:bodyPr/>
          <a:lstStyle/>
          <a:p>
            <a:pPr>
              <a:defRPr sz="1200" b="1"/>
            </a:pPr>
            <a:endParaRPr lang="ro-RO"/>
          </a:p>
        </c:txPr>
        <c:crossAx val="61543936"/>
        <c:crosses val="autoZero"/>
        <c:crossBetween val="between"/>
      </c:valAx>
    </c:plotArea>
    <c:plotVisOnly val="1"/>
  </c:chart>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o-RO"/>
  <c:style val="26"/>
  <c:chart>
    <c:autoTitleDeleted val="1"/>
    <c:view3D>
      <c:rotX val="30"/>
      <c:perspective val="30"/>
    </c:view3D>
    <c:plotArea>
      <c:layout>
        <c:manualLayout>
          <c:layoutTarget val="inner"/>
          <c:xMode val="edge"/>
          <c:yMode val="edge"/>
          <c:x val="7.2736680120512098E-2"/>
          <c:y val="0.14318660570166988"/>
          <c:w val="0.71428770745832182"/>
          <c:h val="0.78927050470837468"/>
        </c:manualLayout>
      </c:layout>
      <c:pie3DChart>
        <c:varyColors val="1"/>
        <c:ser>
          <c:idx val="0"/>
          <c:order val="0"/>
          <c:tx>
            <c:strRef>
              <c:f>Sheet1!$B$1</c:f>
              <c:strCache>
                <c:ptCount val="1"/>
                <c:pt idx="0">
                  <c:v>Sales</c:v>
                </c:pt>
              </c:strCache>
            </c:strRef>
          </c:tx>
          <c:explosion val="25"/>
          <c:dPt>
            <c:idx val="0"/>
            <c:spPr>
              <a:solidFill>
                <a:srgbClr val="00B0F0"/>
              </a:solidFill>
            </c:spPr>
          </c:dPt>
          <c:dLbls>
            <c:dLbl>
              <c:idx val="0"/>
              <c:layout>
                <c:manualLayout>
                  <c:x val="-0.10325999954765468"/>
                  <c:y val="-0.28198905250785777"/>
                </c:manualLayout>
              </c:layout>
              <c:tx>
                <c:rich>
                  <a:bodyPr/>
                  <a:lstStyle/>
                  <a:p>
                    <a:r>
                      <a:rPr lang="en-US" sz="1600" b="1"/>
                      <a:t>8</a:t>
                    </a:r>
                    <a:r>
                      <a:rPr lang="ro-RO" sz="1600" b="1"/>
                      <a:t>6,7</a:t>
                    </a:r>
                    <a:r>
                      <a:rPr lang="en-US" sz="1600" b="1"/>
                      <a:t>%</a:t>
                    </a:r>
                  </a:p>
                </c:rich>
              </c:tx>
              <c:showPercent val="1"/>
            </c:dLbl>
            <c:dLbl>
              <c:idx val="1"/>
              <c:layout>
                <c:manualLayout>
                  <c:x val="6.2613172371995859E-2"/>
                  <c:y val="1.1062248226542009E-2"/>
                </c:manualLayout>
              </c:layout>
              <c:tx>
                <c:rich>
                  <a:bodyPr/>
                  <a:lstStyle/>
                  <a:p>
                    <a:r>
                      <a:rPr lang="en-US" sz="1600" b="1"/>
                      <a:t>13</a:t>
                    </a:r>
                    <a:r>
                      <a:rPr lang="ro-RO" sz="1600" b="1"/>
                      <a:t>,3</a:t>
                    </a:r>
                    <a:r>
                      <a:rPr lang="en-US" sz="1600" b="1"/>
                      <a:t>%</a:t>
                    </a:r>
                  </a:p>
                </c:rich>
              </c:tx>
              <c:showPercent val="1"/>
            </c:dLbl>
            <c:txPr>
              <a:bodyPr/>
              <a:lstStyle/>
              <a:p>
                <a:pPr>
                  <a:defRPr sz="1600" b="1"/>
                </a:pPr>
                <a:endParaRPr lang="ro-RO"/>
              </a:p>
            </c:txPr>
            <c:showPercent val="1"/>
            <c:showLeaderLines val="1"/>
          </c:dLbls>
          <c:cat>
            <c:strRef>
              <c:f>Sheet1!$A$2:$A$3</c:f>
              <c:strCache>
                <c:ptCount val="2"/>
                <c:pt idx="0">
                  <c:v>Single lithiasis</c:v>
                </c:pt>
                <c:pt idx="1">
                  <c:v>Multiple lithiasis</c:v>
                </c:pt>
              </c:strCache>
            </c:strRef>
          </c:cat>
          <c:val>
            <c:numRef>
              <c:f>Sheet1!$B$2:$B$3</c:f>
              <c:numCache>
                <c:formatCode>0.00%</c:formatCode>
                <c:ptCount val="2"/>
                <c:pt idx="0">
                  <c:v>0.8670000000000001</c:v>
                </c:pt>
                <c:pt idx="1">
                  <c:v>0.13300000000000001</c:v>
                </c:pt>
              </c:numCache>
            </c:numRef>
          </c:val>
        </c:ser>
        <c:dLbls>
          <c:showPercent val="1"/>
        </c:dLbls>
      </c:pie3DChart>
    </c:plotArea>
    <c:legend>
      <c:legendPos val="r"/>
      <c:layout>
        <c:manualLayout>
          <c:xMode val="edge"/>
          <c:yMode val="edge"/>
          <c:x val="0.76047392273531422"/>
          <c:y val="0.18702025305900424"/>
          <c:w val="0.22921363298172823"/>
          <c:h val="0.54527246628295456"/>
        </c:manualLayout>
      </c:layout>
      <c:txPr>
        <a:bodyPr/>
        <a:lstStyle/>
        <a:p>
          <a:pPr>
            <a:defRPr sz="1600" b="1"/>
          </a:pPr>
          <a:endParaRPr lang="ro-RO"/>
        </a:p>
      </c:txPr>
    </c:legend>
    <c:plotVisOnly val="1"/>
  </c:chart>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o-RO"/>
  <c:style val="26"/>
  <c:chart>
    <c:autoTitleDeleted val="1"/>
    <c:view3D>
      <c:rotX val="30"/>
      <c:perspective val="30"/>
    </c:view3D>
    <c:plotArea>
      <c:layout>
        <c:manualLayout>
          <c:layoutTarget val="inner"/>
          <c:xMode val="edge"/>
          <c:yMode val="edge"/>
          <c:x val="1.7149907405134193E-2"/>
          <c:y val="0.1529929268026208"/>
          <c:w val="0.72103824991932752"/>
          <c:h val="0.76296136444915863"/>
        </c:manualLayout>
      </c:layout>
      <c:pie3DChart>
        <c:varyColors val="1"/>
        <c:ser>
          <c:idx val="0"/>
          <c:order val="0"/>
          <c:tx>
            <c:strRef>
              <c:f>Sheet1!$B$1</c:f>
              <c:strCache>
                <c:ptCount val="1"/>
                <c:pt idx="0">
                  <c:v>Sales</c:v>
                </c:pt>
              </c:strCache>
            </c:strRef>
          </c:tx>
          <c:explosion val="25"/>
          <c:dPt>
            <c:idx val="0"/>
            <c:spPr>
              <a:solidFill>
                <a:srgbClr val="92D050"/>
              </a:solidFill>
            </c:spPr>
          </c:dPt>
          <c:dPt>
            <c:idx val="1"/>
            <c:spPr>
              <a:solidFill>
                <a:srgbClr val="FFFF00"/>
              </a:solidFill>
            </c:spPr>
          </c:dPt>
          <c:dLbls>
            <c:dLbl>
              <c:idx val="0"/>
              <c:layout>
                <c:manualLayout>
                  <c:x val="-0.15046292619031498"/>
                  <c:y val="-0.18978468245259425"/>
                </c:manualLayout>
              </c:layout>
              <c:tx>
                <c:rich>
                  <a:bodyPr/>
                  <a:lstStyle/>
                  <a:p>
                    <a:r>
                      <a:rPr lang="en-US" sz="1600" b="1"/>
                      <a:t>7</a:t>
                    </a:r>
                    <a:r>
                      <a:rPr lang="ro-RO" sz="1600" b="1"/>
                      <a:t>0,8</a:t>
                    </a:r>
                    <a:r>
                      <a:rPr lang="en-US" sz="1600" b="1"/>
                      <a:t>%</a:t>
                    </a:r>
                  </a:p>
                </c:rich>
              </c:tx>
              <c:showPercent val="1"/>
            </c:dLbl>
            <c:dLbl>
              <c:idx val="1"/>
              <c:layout>
                <c:manualLayout>
                  <c:x val="0.1256705124705807"/>
                  <c:y val="5.82475055832994E-2"/>
                </c:manualLayout>
              </c:layout>
              <c:tx>
                <c:rich>
                  <a:bodyPr/>
                  <a:lstStyle/>
                  <a:p>
                    <a:r>
                      <a:rPr lang="en-US" sz="1600" b="1"/>
                      <a:t>29</a:t>
                    </a:r>
                    <a:r>
                      <a:rPr lang="ro-RO" sz="1600" b="1"/>
                      <a:t>,2</a:t>
                    </a:r>
                    <a:r>
                      <a:rPr lang="en-US" sz="1600" b="1"/>
                      <a:t>%</a:t>
                    </a:r>
                  </a:p>
                </c:rich>
              </c:tx>
              <c:showPercent val="1"/>
            </c:dLbl>
            <c:txPr>
              <a:bodyPr/>
              <a:lstStyle/>
              <a:p>
                <a:pPr>
                  <a:defRPr sz="1600" b="1"/>
                </a:pPr>
                <a:endParaRPr lang="ro-RO"/>
              </a:p>
            </c:txPr>
            <c:showPercent val="1"/>
            <c:showLeaderLines val="1"/>
          </c:dLbls>
          <c:cat>
            <c:strRef>
              <c:f>Sheet1!$A$2:$A$3</c:f>
              <c:strCache>
                <c:ptCount val="2"/>
                <c:pt idx="0">
                  <c:v>Kidney</c:v>
                </c:pt>
                <c:pt idx="1">
                  <c:v>Ureter</c:v>
                </c:pt>
              </c:strCache>
            </c:strRef>
          </c:cat>
          <c:val>
            <c:numRef>
              <c:f>Sheet1!$B$2:$B$3</c:f>
              <c:numCache>
                <c:formatCode>0.00%</c:formatCode>
                <c:ptCount val="2"/>
                <c:pt idx="0">
                  <c:v>0.70800000000000007</c:v>
                </c:pt>
                <c:pt idx="1">
                  <c:v>0.29200000000000004</c:v>
                </c:pt>
              </c:numCache>
            </c:numRef>
          </c:val>
        </c:ser>
        <c:dLbls>
          <c:showPercent val="1"/>
        </c:dLbls>
      </c:pie3DChart>
    </c:plotArea>
    <c:legend>
      <c:legendPos val="r"/>
      <c:layout>
        <c:manualLayout>
          <c:xMode val="edge"/>
          <c:yMode val="edge"/>
          <c:x val="0.78386829112448464"/>
          <c:y val="0.33597789345890522"/>
          <c:w val="0.18352573585278689"/>
          <c:h val="0.43577424129219083"/>
        </c:manualLayout>
      </c:layout>
      <c:txPr>
        <a:bodyPr/>
        <a:lstStyle/>
        <a:p>
          <a:pPr>
            <a:defRPr sz="1600" b="1"/>
          </a:pPr>
          <a:endParaRPr lang="ro-RO"/>
        </a:p>
      </c:txPr>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o-RO"/>
  <c:style val="26"/>
  <c:chart>
    <c:autoTitleDeleted val="1"/>
    <c:view3D>
      <c:rotX val="30"/>
      <c:perspective val="30"/>
    </c:view3D>
    <c:plotArea>
      <c:layout>
        <c:manualLayout>
          <c:layoutTarget val="inner"/>
          <c:xMode val="edge"/>
          <c:yMode val="edge"/>
          <c:x val="6.681838122395263E-2"/>
          <c:y val="9.3366207368465043E-2"/>
          <c:w val="0.64765128742877021"/>
          <c:h val="0.84693997719380576"/>
        </c:manualLayout>
      </c:layout>
      <c:pie3DChart>
        <c:varyColors val="1"/>
        <c:ser>
          <c:idx val="0"/>
          <c:order val="0"/>
          <c:tx>
            <c:strRef>
              <c:f>Sheet1!$B$1</c:f>
              <c:strCache>
                <c:ptCount val="1"/>
                <c:pt idx="0">
                  <c:v>Sales</c:v>
                </c:pt>
              </c:strCache>
            </c:strRef>
          </c:tx>
          <c:explosion val="25"/>
          <c:dPt>
            <c:idx val="2"/>
            <c:spPr>
              <a:solidFill>
                <a:srgbClr val="00B0F0"/>
              </a:solidFill>
            </c:spPr>
          </c:dPt>
          <c:dPt>
            <c:idx val="3"/>
            <c:spPr>
              <a:solidFill>
                <a:srgbClr val="C00000"/>
              </a:solidFill>
            </c:spPr>
          </c:dPt>
          <c:dPt>
            <c:idx val="4"/>
            <c:spPr>
              <a:solidFill>
                <a:srgbClr val="92D050"/>
              </a:solidFill>
            </c:spPr>
          </c:dPt>
          <c:dLbls>
            <c:dLbl>
              <c:idx val="0"/>
              <c:layout>
                <c:manualLayout>
                  <c:x val="1.133238553514144E-2"/>
                  <c:y val="-2.6448568928883892E-2"/>
                </c:manualLayout>
              </c:layout>
              <c:tx>
                <c:rich>
                  <a:bodyPr/>
                  <a:lstStyle/>
                  <a:p>
                    <a:r>
                      <a:rPr lang="ro-RO" sz="1600" b="1"/>
                      <a:t>5,8</a:t>
                    </a:r>
                    <a:r>
                      <a:rPr lang="en-US" sz="1600" b="1"/>
                      <a:t>%</a:t>
                    </a:r>
                  </a:p>
                </c:rich>
              </c:tx>
              <c:showPercent val="1"/>
            </c:dLbl>
            <c:dLbl>
              <c:idx val="1"/>
              <c:layout>
                <c:manualLayout>
                  <c:x val="-1.2564523184601925E-2"/>
                  <c:y val="-3.7831208598925345E-2"/>
                </c:manualLayout>
              </c:layout>
              <c:tx>
                <c:rich>
                  <a:bodyPr/>
                  <a:lstStyle/>
                  <a:p>
                    <a:r>
                      <a:rPr lang="ro-RO" sz="1600" b="1"/>
                      <a:t>9,1</a:t>
                    </a:r>
                    <a:r>
                      <a:rPr lang="en-US" sz="1600" b="1"/>
                      <a:t>%</a:t>
                    </a:r>
                  </a:p>
                </c:rich>
              </c:tx>
              <c:showPercent val="1"/>
            </c:dLbl>
            <c:dLbl>
              <c:idx val="2"/>
              <c:layout>
                <c:manualLayout>
                  <c:x val="4.1429717118693504E-3"/>
                  <c:y val="1.7506249218847643E-2"/>
                </c:manualLayout>
              </c:layout>
              <c:tx>
                <c:rich>
                  <a:bodyPr/>
                  <a:lstStyle/>
                  <a:p>
                    <a:r>
                      <a:rPr lang="ro-RO" sz="1600" b="1"/>
                      <a:t>28,7</a:t>
                    </a:r>
                    <a:r>
                      <a:rPr lang="en-US" sz="1600" b="1"/>
                      <a:t>%</a:t>
                    </a:r>
                  </a:p>
                </c:rich>
              </c:tx>
              <c:showPercent val="1"/>
            </c:dLbl>
            <c:dLbl>
              <c:idx val="3"/>
              <c:layout>
                <c:manualLayout>
                  <c:x val="3.5226924759405073E-2"/>
                  <c:y val="-9.6096737907761492E-2"/>
                </c:manualLayout>
              </c:layout>
              <c:tx>
                <c:rich>
                  <a:bodyPr/>
                  <a:lstStyle/>
                  <a:p>
                    <a:r>
                      <a:rPr lang="ro-RO" sz="1600" b="1"/>
                      <a:t>22,2</a:t>
                    </a:r>
                    <a:r>
                      <a:rPr lang="en-US" sz="1600" b="1"/>
                      <a:t>%</a:t>
                    </a:r>
                  </a:p>
                </c:rich>
              </c:tx>
              <c:showPercent val="1"/>
            </c:dLbl>
            <c:dLbl>
              <c:idx val="4"/>
              <c:layout>
                <c:manualLayout>
                  <c:x val="3.3505121755613883E-2"/>
                  <c:y val="-5.2767154105736992E-2"/>
                </c:manualLayout>
              </c:layout>
              <c:tx>
                <c:rich>
                  <a:bodyPr/>
                  <a:lstStyle/>
                  <a:p>
                    <a:r>
                      <a:rPr lang="ro-RO" sz="1600" b="1"/>
                      <a:t>5</a:t>
                    </a:r>
                    <a:r>
                      <a:rPr lang="en-US" sz="1600" b="1"/>
                      <a:t>%</a:t>
                    </a:r>
                  </a:p>
                </c:rich>
              </c:tx>
              <c:showPercent val="1"/>
            </c:dLbl>
            <c:txPr>
              <a:bodyPr/>
              <a:lstStyle/>
              <a:p>
                <a:pPr>
                  <a:defRPr sz="1600" b="1"/>
                </a:pPr>
                <a:endParaRPr lang="ro-RO"/>
              </a:p>
            </c:txPr>
            <c:showPercent val="1"/>
            <c:showLeaderLines val="1"/>
          </c:dLbls>
          <c:cat>
            <c:strRef>
              <c:f>Sheet1!$A$2:$A$6</c:f>
              <c:strCache>
                <c:ptCount val="5"/>
                <c:pt idx="0">
                  <c:v>Superior calyces</c:v>
                </c:pt>
                <c:pt idx="1">
                  <c:v>Middle calyces</c:v>
                </c:pt>
                <c:pt idx="2">
                  <c:v>Inferior Calyces</c:v>
                </c:pt>
                <c:pt idx="3">
                  <c:v>Renal pelvis</c:v>
                </c:pt>
                <c:pt idx="4">
                  <c:v>Joncțiunea pielo-ureterala</c:v>
                </c:pt>
              </c:strCache>
            </c:strRef>
          </c:cat>
          <c:val>
            <c:numRef>
              <c:f>Sheet1!$B$2:$B$6</c:f>
              <c:numCache>
                <c:formatCode>0.00%</c:formatCode>
                <c:ptCount val="5"/>
                <c:pt idx="0">
                  <c:v>5.8000000000000003E-2</c:v>
                </c:pt>
                <c:pt idx="1">
                  <c:v>9.1000000000000025E-2</c:v>
                </c:pt>
                <c:pt idx="2">
                  <c:v>0.28700000000000003</c:v>
                </c:pt>
                <c:pt idx="3">
                  <c:v>0.222</c:v>
                </c:pt>
                <c:pt idx="4" formatCode="0%">
                  <c:v>0.05</c:v>
                </c:pt>
              </c:numCache>
            </c:numRef>
          </c:val>
        </c:ser>
        <c:dLbls>
          <c:showPercent val="1"/>
        </c:dLbls>
      </c:pie3DChart>
    </c:plotArea>
    <c:legend>
      <c:legendPos val="r"/>
      <c:layout>
        <c:manualLayout>
          <c:xMode val="edge"/>
          <c:yMode val="edge"/>
          <c:x val="0.7173306836443738"/>
          <c:y val="0.31856734135917664"/>
          <c:w val="0.2720097553169108"/>
          <c:h val="0.44985232976937783"/>
        </c:manualLayout>
      </c:layout>
      <c:txPr>
        <a:bodyPr/>
        <a:lstStyle/>
        <a:p>
          <a:pPr>
            <a:defRPr sz="1400" b="1"/>
          </a:pPr>
          <a:endParaRPr lang="ro-RO"/>
        </a:p>
      </c:txPr>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o-RO"/>
  <c:style val="26"/>
  <c:chart>
    <c:autoTitleDeleted val="1"/>
    <c:view3D>
      <c:rotX val="30"/>
      <c:perspective val="30"/>
    </c:view3D>
    <c:plotArea>
      <c:layout>
        <c:manualLayout>
          <c:layoutTarget val="inner"/>
          <c:xMode val="edge"/>
          <c:yMode val="edge"/>
          <c:x val="8.9160817836758832E-2"/>
          <c:y val="2.6021423506997297E-2"/>
          <c:w val="0.66645203070674708"/>
          <c:h val="0.76837106268875999"/>
        </c:manualLayout>
      </c:layout>
      <c:pie3DChart>
        <c:varyColors val="1"/>
        <c:ser>
          <c:idx val="0"/>
          <c:order val="0"/>
          <c:tx>
            <c:strRef>
              <c:f>Sheet1!$B$1</c:f>
              <c:strCache>
                <c:ptCount val="1"/>
                <c:pt idx="0">
                  <c:v>Sales</c:v>
                </c:pt>
              </c:strCache>
            </c:strRef>
          </c:tx>
          <c:explosion val="25"/>
          <c:dPt>
            <c:idx val="1"/>
            <c:spPr>
              <a:solidFill>
                <a:srgbClr val="00B0F0"/>
              </a:solidFill>
            </c:spPr>
          </c:dPt>
          <c:dPt>
            <c:idx val="2"/>
            <c:spPr>
              <a:solidFill>
                <a:srgbClr val="00B050"/>
              </a:solidFill>
            </c:spPr>
          </c:dPt>
          <c:dPt>
            <c:idx val="3"/>
            <c:spPr>
              <a:solidFill>
                <a:srgbClr val="C00000"/>
              </a:solidFill>
            </c:spPr>
          </c:dPt>
          <c:dLbls>
            <c:dLbl>
              <c:idx val="0"/>
              <c:layout>
                <c:manualLayout>
                  <c:x val="-4.1218467483231304E-2"/>
                  <c:y val="0.12909323834520717"/>
                </c:manualLayout>
              </c:layout>
              <c:tx>
                <c:rich>
                  <a:bodyPr/>
                  <a:lstStyle/>
                  <a:p>
                    <a:r>
                      <a:rPr lang="ro-RO" sz="1600"/>
                      <a:t>19,5</a:t>
                    </a:r>
                    <a:r>
                      <a:rPr lang="en-US" sz="1600"/>
                      <a:t>%</a:t>
                    </a:r>
                  </a:p>
                </c:rich>
              </c:tx>
              <c:showPercent val="1"/>
            </c:dLbl>
            <c:dLbl>
              <c:idx val="1"/>
              <c:layout>
                <c:manualLayout>
                  <c:x val="3.7706692913385825E-2"/>
                  <c:y val="0.1543650793650794"/>
                </c:manualLayout>
              </c:layout>
              <c:tx>
                <c:rich>
                  <a:bodyPr/>
                  <a:lstStyle/>
                  <a:p>
                    <a:r>
                      <a:rPr lang="ro-RO" sz="1600"/>
                      <a:t>3,3</a:t>
                    </a:r>
                    <a:r>
                      <a:rPr lang="en-US" sz="1600"/>
                      <a:t>%</a:t>
                    </a:r>
                  </a:p>
                </c:rich>
              </c:tx>
              <c:showPercent val="1"/>
            </c:dLbl>
            <c:dLbl>
              <c:idx val="2"/>
              <c:layout>
                <c:manualLayout>
                  <c:x val="4.3741251093613313E-2"/>
                  <c:y val="-6.4923447069116513E-2"/>
                </c:manualLayout>
              </c:layout>
              <c:tx>
                <c:rich>
                  <a:bodyPr/>
                  <a:lstStyle/>
                  <a:p>
                    <a:r>
                      <a:rPr lang="ro-RO" sz="1600"/>
                      <a:t>6,2</a:t>
                    </a:r>
                    <a:r>
                      <a:rPr lang="en-US" sz="1600"/>
                      <a:t>%</a:t>
                    </a:r>
                  </a:p>
                </c:rich>
              </c:tx>
              <c:showPercent val="1"/>
            </c:dLbl>
            <c:dLbl>
              <c:idx val="3"/>
              <c:layout/>
              <c:tx>
                <c:rich>
                  <a:bodyPr/>
                  <a:lstStyle/>
                  <a:p>
                    <a:r>
                      <a:rPr lang="ro-RO" sz="1600"/>
                      <a:t>0,2</a:t>
                    </a:r>
                    <a:r>
                      <a:rPr lang="en-US" sz="1600"/>
                      <a:t>%</a:t>
                    </a:r>
                  </a:p>
                </c:rich>
              </c:tx>
              <c:showPercent val="1"/>
            </c:dLbl>
            <c:txPr>
              <a:bodyPr/>
              <a:lstStyle/>
              <a:p>
                <a:pPr>
                  <a:defRPr sz="1600" b="1"/>
                </a:pPr>
                <a:endParaRPr lang="ro-RO"/>
              </a:p>
            </c:txPr>
            <c:showPercent val="1"/>
            <c:showLeaderLines val="1"/>
          </c:dLbls>
          <c:cat>
            <c:strRef>
              <c:f>Sheet1!$A$2:$A$5</c:f>
              <c:strCache>
                <c:ptCount val="4"/>
                <c:pt idx="0">
                  <c:v>Lumbar ureter</c:v>
                </c:pt>
                <c:pt idx="1">
                  <c:v>Iliac ureter</c:v>
                </c:pt>
                <c:pt idx="2">
                  <c:v>Pelvin ureter</c:v>
                </c:pt>
                <c:pt idx="3">
                  <c:v>juxtavezical</c:v>
                </c:pt>
              </c:strCache>
            </c:strRef>
          </c:cat>
          <c:val>
            <c:numRef>
              <c:f>Sheet1!$B$2:$B$5</c:f>
              <c:numCache>
                <c:formatCode>0.00%</c:formatCode>
                <c:ptCount val="4"/>
                <c:pt idx="0">
                  <c:v>0.19500000000000001</c:v>
                </c:pt>
                <c:pt idx="1">
                  <c:v>3.3000000000000002E-2</c:v>
                </c:pt>
                <c:pt idx="2">
                  <c:v>6.2000000000000006E-2</c:v>
                </c:pt>
                <c:pt idx="3">
                  <c:v>2.0000000000000005E-3</c:v>
                </c:pt>
              </c:numCache>
            </c:numRef>
          </c:val>
        </c:ser>
        <c:dLbls>
          <c:showPercent val="1"/>
        </c:dLbls>
      </c:pie3DChart>
    </c:plotArea>
    <c:legend>
      <c:legendPos val="r"/>
      <c:layout>
        <c:manualLayout>
          <c:xMode val="edge"/>
          <c:yMode val="edge"/>
          <c:x val="0.78173026273427115"/>
          <c:y val="0.31164085963583882"/>
          <c:w val="0.20746229664070173"/>
          <c:h val="0.47773523557307029"/>
        </c:manualLayout>
      </c:layout>
      <c:txPr>
        <a:bodyPr/>
        <a:lstStyle/>
        <a:p>
          <a:pPr>
            <a:defRPr sz="1400" b="1"/>
          </a:pPr>
          <a:endParaRPr lang="ro-RO"/>
        </a:p>
      </c:txPr>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ro-RO"/>
  <c:style val="26"/>
  <c:chart>
    <c:autoTitleDeleted val="1"/>
    <c:view3D>
      <c:rAngAx val="1"/>
    </c:view3D>
    <c:plotArea>
      <c:layout>
        <c:manualLayout>
          <c:layoutTarget val="inner"/>
          <c:xMode val="edge"/>
          <c:yMode val="edge"/>
          <c:x val="0.23295997070133684"/>
          <c:y val="3.0981580621320438E-2"/>
          <c:w val="0.74657491301959411"/>
          <c:h val="0.78054338556490566"/>
        </c:manualLayout>
      </c:layout>
      <c:bar3DChart>
        <c:barDir val="col"/>
        <c:grouping val="stacked"/>
        <c:ser>
          <c:idx val="0"/>
          <c:order val="0"/>
          <c:tx>
            <c:strRef>
              <c:f>Sheet1!$B$1</c:f>
              <c:strCache>
                <c:ptCount val="1"/>
                <c:pt idx="0">
                  <c:v>Number of treatments</c:v>
                </c:pt>
              </c:strCache>
            </c:strRef>
          </c:tx>
          <c:spPr>
            <a:solidFill>
              <a:srgbClr val="92D050"/>
            </a:solidFill>
          </c:spPr>
          <c:cat>
            <c:strRef>
              <c:f>Sheet1!$A$2:$A$6</c:f>
              <c:strCache>
                <c:ptCount val="5"/>
                <c:pt idx="0">
                  <c:v>UIV</c:v>
                </c:pt>
                <c:pt idx="1">
                  <c:v>PUD</c:v>
                </c:pt>
                <c:pt idx="2">
                  <c:v>SA</c:v>
                </c:pt>
                <c:pt idx="3">
                  <c:v>The endoscopic mobilization of calculi</c:v>
                </c:pt>
                <c:pt idx="4">
                  <c:v>NP</c:v>
                </c:pt>
              </c:strCache>
            </c:strRef>
          </c:cat>
          <c:val>
            <c:numRef>
              <c:f>Sheet1!$B$2:$B$6</c:f>
              <c:numCache>
                <c:formatCode>General</c:formatCode>
                <c:ptCount val="5"/>
                <c:pt idx="0">
                  <c:v>195</c:v>
                </c:pt>
                <c:pt idx="1">
                  <c:v>10</c:v>
                </c:pt>
                <c:pt idx="2">
                  <c:v>132</c:v>
                </c:pt>
                <c:pt idx="3">
                  <c:v>20</c:v>
                </c:pt>
                <c:pt idx="4">
                  <c:v>3</c:v>
                </c:pt>
              </c:numCache>
            </c:numRef>
          </c:val>
        </c:ser>
        <c:gapWidth val="95"/>
        <c:gapDepth val="95"/>
        <c:shape val="cylinder"/>
        <c:axId val="85852160"/>
        <c:axId val="85853696"/>
        <c:axId val="0"/>
      </c:bar3DChart>
      <c:catAx>
        <c:axId val="85852160"/>
        <c:scaling>
          <c:orientation val="minMax"/>
        </c:scaling>
        <c:axPos val="b"/>
        <c:majorTickMark val="none"/>
        <c:tickLblPos val="nextTo"/>
        <c:crossAx val="85853696"/>
        <c:crosses val="autoZero"/>
        <c:auto val="1"/>
        <c:lblAlgn val="ctr"/>
        <c:lblOffset val="100"/>
      </c:catAx>
      <c:valAx>
        <c:axId val="85853696"/>
        <c:scaling>
          <c:orientation val="minMax"/>
        </c:scaling>
        <c:axPos val="l"/>
        <c:numFmt formatCode="General" sourceLinked="1"/>
        <c:majorTickMark val="none"/>
        <c:tickLblPos val="nextTo"/>
        <c:crossAx val="85852160"/>
        <c:crosses val="autoZero"/>
        <c:crossBetween val="between"/>
      </c:valAx>
      <c:dTable>
        <c:showHorzBorder val="1"/>
        <c:showVertBorder val="1"/>
        <c:showOutline val="1"/>
        <c:showKeys val="1"/>
        <c:txPr>
          <a:bodyPr/>
          <a:lstStyle/>
          <a:p>
            <a:pPr rtl="0">
              <a:defRPr sz="1100"/>
            </a:pPr>
            <a:endParaRPr lang="ro-RO"/>
          </a:p>
        </c:txPr>
      </c:dTable>
    </c:plotArea>
    <c:plotVisOnly val="1"/>
  </c:chart>
  <c:txPr>
    <a:bodyPr/>
    <a:lstStyle/>
    <a:p>
      <a:pPr>
        <a:defRPr sz="1100" b="1"/>
      </a:pPr>
      <a:endParaRPr lang="ro-RO"/>
    </a:p>
  </c:tx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o-RO"/>
  <c:style val="26"/>
  <c:chart>
    <c:autoTitleDeleted val="1"/>
    <c:view3D>
      <c:rAngAx val="1"/>
    </c:view3D>
    <c:plotArea>
      <c:layout>
        <c:manualLayout>
          <c:layoutTarget val="inner"/>
          <c:xMode val="edge"/>
          <c:yMode val="edge"/>
          <c:x val="0.28960734047384007"/>
          <c:y val="1.9620035064447212E-2"/>
          <c:w val="0.69929746677511551"/>
          <c:h val="0.82312022922008665"/>
        </c:manualLayout>
      </c:layout>
      <c:bar3DChart>
        <c:barDir val="col"/>
        <c:grouping val="stacked"/>
        <c:ser>
          <c:idx val="0"/>
          <c:order val="0"/>
          <c:tx>
            <c:strRef>
              <c:f>Sheet1!$B$1</c:f>
              <c:strCache>
                <c:ptCount val="1"/>
                <c:pt idx="0">
                  <c:v>The number of ESWL treatments</c:v>
                </c:pt>
              </c:strCache>
            </c:strRef>
          </c:tx>
          <c:spPr>
            <a:solidFill>
              <a:srgbClr val="92D050"/>
            </a:solidFill>
          </c:spPr>
          <c:cat>
            <c:strRef>
              <c:f>Sheet1!$A$2:$A$6</c:f>
              <c:strCache>
                <c:ptCount val="5"/>
                <c:pt idx="0">
                  <c:v>1 ESWL session</c:v>
                </c:pt>
                <c:pt idx="1">
                  <c:v>2 ESWL sessions</c:v>
                </c:pt>
                <c:pt idx="2">
                  <c:v>3 ESWL sessions</c:v>
                </c:pt>
                <c:pt idx="3">
                  <c:v>4 ESWL sessions</c:v>
                </c:pt>
                <c:pt idx="4">
                  <c:v>5 ESWL sessions</c:v>
                </c:pt>
              </c:strCache>
            </c:strRef>
          </c:cat>
          <c:val>
            <c:numRef>
              <c:f>Sheet1!$B$2:$B$6</c:f>
              <c:numCache>
                <c:formatCode>General</c:formatCode>
                <c:ptCount val="5"/>
                <c:pt idx="0">
                  <c:v>1530</c:v>
                </c:pt>
                <c:pt idx="1">
                  <c:v>447</c:v>
                </c:pt>
                <c:pt idx="2">
                  <c:v>107</c:v>
                </c:pt>
                <c:pt idx="3">
                  <c:v>29</c:v>
                </c:pt>
                <c:pt idx="4">
                  <c:v>8</c:v>
                </c:pt>
              </c:numCache>
            </c:numRef>
          </c:val>
        </c:ser>
        <c:gapWidth val="95"/>
        <c:gapDepth val="95"/>
        <c:shape val="cylinder"/>
        <c:axId val="85900288"/>
        <c:axId val="85910272"/>
        <c:axId val="0"/>
      </c:bar3DChart>
      <c:catAx>
        <c:axId val="85900288"/>
        <c:scaling>
          <c:orientation val="minMax"/>
        </c:scaling>
        <c:axPos val="b"/>
        <c:majorTickMark val="none"/>
        <c:tickLblPos val="nextTo"/>
        <c:txPr>
          <a:bodyPr/>
          <a:lstStyle/>
          <a:p>
            <a:pPr>
              <a:defRPr sz="1400" b="1"/>
            </a:pPr>
            <a:endParaRPr lang="ro-RO"/>
          </a:p>
        </c:txPr>
        <c:crossAx val="85910272"/>
        <c:crosses val="autoZero"/>
        <c:auto val="1"/>
        <c:lblAlgn val="ctr"/>
        <c:lblOffset val="100"/>
      </c:catAx>
      <c:valAx>
        <c:axId val="85910272"/>
        <c:scaling>
          <c:orientation val="minMax"/>
        </c:scaling>
        <c:axPos val="l"/>
        <c:majorGridlines/>
        <c:numFmt formatCode="General" sourceLinked="1"/>
        <c:majorTickMark val="none"/>
        <c:tickLblPos val="nextTo"/>
        <c:crossAx val="85900288"/>
        <c:crosses val="autoZero"/>
        <c:crossBetween val="between"/>
      </c:valAx>
      <c:dTable>
        <c:showHorzBorder val="1"/>
        <c:showVertBorder val="1"/>
        <c:showOutline val="1"/>
        <c:showKeys val="1"/>
        <c:txPr>
          <a:bodyPr/>
          <a:lstStyle/>
          <a:p>
            <a:pPr rtl="0">
              <a:defRPr sz="1050" b="1"/>
            </a:pPr>
            <a:endParaRPr lang="ro-RO"/>
          </a:p>
        </c:txPr>
      </c:dTable>
    </c:plotArea>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o-RO"/>
  <c:chart>
    <c:autoTitleDeleted val="1"/>
    <c:view3D>
      <c:rAngAx val="1"/>
    </c:view3D>
    <c:plotArea>
      <c:layout>
        <c:manualLayout>
          <c:layoutTarget val="inner"/>
          <c:xMode val="edge"/>
          <c:yMode val="edge"/>
          <c:x val="0.17884816609323065"/>
          <c:y val="9.3742145868130108E-2"/>
          <c:w val="0.81286618940909383"/>
          <c:h val="0.73217887536785176"/>
        </c:manualLayout>
      </c:layout>
      <c:bar3DChart>
        <c:barDir val="col"/>
        <c:grouping val="stacked"/>
        <c:ser>
          <c:idx val="0"/>
          <c:order val="0"/>
          <c:tx>
            <c:strRef>
              <c:f>Sheet1!$B$1</c:f>
              <c:strCache>
                <c:ptCount val="1"/>
                <c:pt idx="0">
                  <c:v>Complications</c:v>
                </c:pt>
              </c:strCache>
            </c:strRef>
          </c:tx>
          <c:spPr>
            <a:solidFill>
              <a:srgbClr val="92D050"/>
            </a:solidFill>
          </c:spPr>
          <c:cat>
            <c:strRef>
              <c:f>Sheet1!$A$2:$A$6</c:f>
              <c:strCache>
                <c:ptCount val="5"/>
                <c:pt idx="0">
                  <c:v>Hematuria</c:v>
                </c:pt>
                <c:pt idx="1">
                  <c:v>Renal pain</c:v>
                </c:pt>
                <c:pt idx="2">
                  <c:v>Renal hematoma</c:v>
                </c:pt>
                <c:pt idx="3">
                  <c:v>Acute pyelonephrytis</c:v>
                </c:pt>
                <c:pt idx="4">
                  <c:v>Perirenal hematoma</c:v>
                </c:pt>
              </c:strCache>
            </c:strRef>
          </c:cat>
          <c:val>
            <c:numRef>
              <c:f>Sheet1!$B$2:$B$6</c:f>
              <c:numCache>
                <c:formatCode>General</c:formatCode>
                <c:ptCount val="5"/>
                <c:pt idx="0">
                  <c:v>1557</c:v>
                </c:pt>
                <c:pt idx="1">
                  <c:v>583</c:v>
                </c:pt>
                <c:pt idx="2">
                  <c:v>21</c:v>
                </c:pt>
                <c:pt idx="3">
                  <c:v>15</c:v>
                </c:pt>
                <c:pt idx="4">
                  <c:v>1</c:v>
                </c:pt>
              </c:numCache>
            </c:numRef>
          </c:val>
        </c:ser>
        <c:gapWidth val="95"/>
        <c:gapDepth val="95"/>
        <c:shape val="cylinder"/>
        <c:axId val="39793408"/>
        <c:axId val="39795328"/>
        <c:axId val="0"/>
      </c:bar3DChart>
      <c:catAx>
        <c:axId val="39793408"/>
        <c:scaling>
          <c:orientation val="minMax"/>
        </c:scaling>
        <c:axPos val="b"/>
        <c:majorTickMark val="none"/>
        <c:tickLblPos val="nextTo"/>
        <c:crossAx val="39795328"/>
        <c:crosses val="autoZero"/>
        <c:auto val="1"/>
        <c:lblAlgn val="ctr"/>
        <c:lblOffset val="100"/>
      </c:catAx>
      <c:valAx>
        <c:axId val="39795328"/>
        <c:scaling>
          <c:orientation val="minMax"/>
        </c:scaling>
        <c:axPos val="l"/>
        <c:majorGridlines/>
        <c:title>
          <c:tx>
            <c:rich>
              <a:bodyPr/>
              <a:lstStyle/>
              <a:p>
                <a:pPr>
                  <a:defRPr sz="1200"/>
                </a:pPr>
                <a:r>
                  <a:rPr lang="ro-RO" sz="1200"/>
                  <a:t>Number</a:t>
                </a:r>
                <a:r>
                  <a:rPr lang="ro-RO" sz="1200" baseline="0"/>
                  <a:t> of patients</a:t>
                </a:r>
                <a:endParaRPr lang="ro-RO" sz="1200"/>
              </a:p>
            </c:rich>
          </c:tx>
          <c:layout>
            <c:manualLayout>
              <c:xMode val="edge"/>
              <c:yMode val="edge"/>
              <c:x val="9.0062335958005266E-2"/>
              <c:y val="0.29797306586676686"/>
            </c:manualLayout>
          </c:layout>
        </c:title>
        <c:numFmt formatCode="General" sourceLinked="1"/>
        <c:majorTickMark val="none"/>
        <c:tickLblPos val="nextTo"/>
        <c:txPr>
          <a:bodyPr/>
          <a:lstStyle/>
          <a:p>
            <a:pPr>
              <a:defRPr b="1"/>
            </a:pPr>
            <a:endParaRPr lang="ro-RO"/>
          </a:p>
        </c:txPr>
        <c:crossAx val="39793408"/>
        <c:crosses val="autoZero"/>
        <c:crossBetween val="between"/>
      </c:valAx>
      <c:dTable>
        <c:showHorzBorder val="1"/>
        <c:showVertBorder val="1"/>
        <c:showOutline val="1"/>
        <c:showKeys val="1"/>
        <c:txPr>
          <a:bodyPr/>
          <a:lstStyle/>
          <a:p>
            <a:pPr rtl="0">
              <a:defRPr sz="1050" b="1"/>
            </a:pPr>
            <a:endParaRPr lang="ro-RO"/>
          </a:p>
        </c:txPr>
      </c:dTable>
    </c:plotArea>
    <c:plotVisOnly val="1"/>
  </c:chart>
  <c:externalData r:id="rId1"/>
  <c:userShapes r:id="rId2"/>
</c:chartSpace>
</file>

<file path=ppt/drawings/drawing1.xml><?xml version="1.0" encoding="utf-8"?>
<c:userShapes xmlns:c="http://schemas.openxmlformats.org/drawingml/2006/chart">
  <cdr:relSizeAnchor xmlns:cdr="http://schemas.openxmlformats.org/drawingml/2006/chartDrawing">
    <cdr:from>
      <cdr:x>0.5975</cdr:x>
      <cdr:y>0.77431</cdr:y>
    </cdr:from>
    <cdr:to>
      <cdr:x>0.87637</cdr:x>
      <cdr:y>0.86859</cdr:y>
    </cdr:to>
    <cdr:sp macro="" textlink="">
      <cdr:nvSpPr>
        <cdr:cNvPr id="2" name="TextBox 1"/>
        <cdr:cNvSpPr txBox="1"/>
      </cdr:nvSpPr>
      <cdr:spPr>
        <a:xfrm xmlns:a="http://schemas.openxmlformats.org/drawingml/2006/main">
          <a:off x="3875393" y="3578240"/>
          <a:ext cx="1808736" cy="43568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800" b="1" dirty="0"/>
            <a:t>960</a:t>
          </a:r>
          <a:r>
            <a:rPr lang="ro-RO" sz="1800" b="1" baseline="0" dirty="0"/>
            <a:t> </a:t>
          </a:r>
          <a:r>
            <a:rPr lang="ro-RO" sz="1800" b="1" baseline="0" dirty="0" smtClean="0"/>
            <a:t>pa</a:t>
          </a:r>
          <a:r>
            <a:rPr lang="en-US" sz="1800" b="1" baseline="0" dirty="0" err="1" smtClean="0"/>
            <a:t>tients</a:t>
          </a:r>
          <a:endParaRPr lang="ro-RO" sz="1800" b="1" dirty="0"/>
        </a:p>
      </cdr:txBody>
    </cdr:sp>
  </cdr:relSizeAnchor>
  <cdr:relSizeAnchor xmlns:cdr="http://schemas.openxmlformats.org/drawingml/2006/chartDrawing">
    <cdr:from>
      <cdr:x>0.11513</cdr:x>
      <cdr:y>0.77421</cdr:y>
    </cdr:from>
    <cdr:to>
      <cdr:x>0.38402</cdr:x>
      <cdr:y>0.87522</cdr:y>
    </cdr:to>
    <cdr:sp macro="" textlink="">
      <cdr:nvSpPr>
        <cdr:cNvPr id="3" name="TextBox 2"/>
        <cdr:cNvSpPr txBox="1"/>
      </cdr:nvSpPr>
      <cdr:spPr>
        <a:xfrm xmlns:a="http://schemas.openxmlformats.org/drawingml/2006/main">
          <a:off x="746731" y="3577789"/>
          <a:ext cx="1744031" cy="466789"/>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800" b="1" dirty="0"/>
            <a:t>1038 </a:t>
          </a:r>
          <a:r>
            <a:rPr lang="en-US" sz="1800" b="1" dirty="0" smtClean="0"/>
            <a:t>patients</a:t>
          </a:r>
          <a:endParaRPr lang="ro-RO" sz="1800" b="1" dirty="0"/>
        </a:p>
      </cdr:txBody>
    </cdr:sp>
  </cdr:relSizeAnchor>
  <cdr:relSizeAnchor xmlns:cdr="http://schemas.openxmlformats.org/drawingml/2006/chartDrawing">
    <cdr:from>
      <cdr:x>0.13893</cdr:x>
      <cdr:y>0.0305</cdr:y>
    </cdr:from>
    <cdr:to>
      <cdr:x>0.39704</cdr:x>
      <cdr:y>0.12792</cdr:y>
    </cdr:to>
    <cdr:sp macro="" textlink="">
      <cdr:nvSpPr>
        <cdr:cNvPr id="8" name="TextBox 7"/>
        <cdr:cNvSpPr txBox="1"/>
      </cdr:nvSpPr>
      <cdr:spPr>
        <a:xfrm xmlns:a="http://schemas.openxmlformats.org/drawingml/2006/main">
          <a:off x="901114" y="140970"/>
          <a:ext cx="1674055" cy="450166"/>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2400" b="1" dirty="0" smtClean="0">
              <a:solidFill>
                <a:srgbClr val="C00000"/>
              </a:solidFill>
            </a:rPr>
            <a:t>Men</a:t>
          </a:r>
          <a:endParaRPr lang="ro-RO" sz="2400" b="1" dirty="0">
            <a:solidFill>
              <a:srgbClr val="C00000"/>
            </a:solidFill>
          </a:endParaRPr>
        </a:p>
      </cdr:txBody>
    </cdr:sp>
  </cdr:relSizeAnchor>
  <cdr:relSizeAnchor xmlns:cdr="http://schemas.openxmlformats.org/drawingml/2006/chartDrawing">
    <cdr:from>
      <cdr:x>0.59224</cdr:x>
      <cdr:y>0.02442</cdr:y>
    </cdr:from>
    <cdr:to>
      <cdr:x>0.86336</cdr:x>
      <cdr:y>0.12792</cdr:y>
    </cdr:to>
    <cdr:sp macro="" textlink="">
      <cdr:nvSpPr>
        <cdr:cNvPr id="9" name="TextBox 8"/>
        <cdr:cNvSpPr txBox="1"/>
      </cdr:nvSpPr>
      <cdr:spPr>
        <a:xfrm xmlns:a="http://schemas.openxmlformats.org/drawingml/2006/main">
          <a:off x="3841262" y="112835"/>
          <a:ext cx="1758462" cy="478301"/>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2400" b="1" dirty="0" smtClean="0">
              <a:solidFill>
                <a:srgbClr val="C00000"/>
              </a:solidFill>
            </a:rPr>
            <a:t>Women</a:t>
          </a:r>
          <a:endParaRPr lang="ro-RO" sz="2400" b="1" dirty="0">
            <a:solidFill>
              <a:srgbClr val="C0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0.8941</cdr:x>
      <cdr:y>0.91369</cdr:y>
    </cdr:from>
    <cdr:to>
      <cdr:x>0.98264</cdr:x>
      <cdr:y>0.96429</cdr:y>
    </cdr:to>
    <cdr:sp macro="" textlink="">
      <cdr:nvSpPr>
        <cdr:cNvPr id="2" name="TextBox 1"/>
        <cdr:cNvSpPr txBox="1"/>
      </cdr:nvSpPr>
      <cdr:spPr>
        <a:xfrm xmlns:a="http://schemas.openxmlformats.org/drawingml/2006/main">
          <a:off x="4905375" y="2924175"/>
          <a:ext cx="485775" cy="16192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ro-RO" sz="1100"/>
        </a:p>
      </cdr:txBody>
    </cdr:sp>
  </cdr:relSizeAnchor>
  <cdr:relSizeAnchor xmlns:cdr="http://schemas.openxmlformats.org/drawingml/2006/chartDrawing">
    <cdr:from>
      <cdr:x>0.74281</cdr:x>
      <cdr:y>0.85542</cdr:y>
    </cdr:from>
    <cdr:to>
      <cdr:x>0.92724</cdr:x>
      <cdr:y>0.93976</cdr:y>
    </cdr:to>
    <cdr:sp macro="" textlink="">
      <cdr:nvSpPr>
        <cdr:cNvPr id="3" name="TextBox 2"/>
        <cdr:cNvSpPr txBox="1"/>
      </cdr:nvSpPr>
      <cdr:spPr>
        <a:xfrm xmlns:a="http://schemas.openxmlformats.org/drawingml/2006/main">
          <a:off x="4181475" y="2705101"/>
          <a:ext cx="1038225" cy="266699"/>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ro-RO" sz="1100"/>
        </a:p>
      </cdr:txBody>
    </cdr:sp>
  </cdr:relSizeAnchor>
  <cdr:relSizeAnchor xmlns:cdr="http://schemas.openxmlformats.org/drawingml/2006/chartDrawing">
    <cdr:from>
      <cdr:x>0.78105</cdr:x>
      <cdr:y>0.85887</cdr:y>
    </cdr:from>
    <cdr:to>
      <cdr:x>0.94118</cdr:x>
      <cdr:y>0.96774</cdr:y>
    </cdr:to>
    <cdr:sp macro="" textlink="">
      <cdr:nvSpPr>
        <cdr:cNvPr id="4" name="TextBox 3"/>
        <cdr:cNvSpPr txBox="1"/>
      </cdr:nvSpPr>
      <cdr:spPr>
        <a:xfrm xmlns:a="http://schemas.openxmlformats.org/drawingml/2006/main">
          <a:off x="4523191" y="2028825"/>
          <a:ext cx="927350" cy="25717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b="1" baseline="0" dirty="0" smtClean="0"/>
            <a:t>Age</a:t>
          </a:r>
          <a:r>
            <a:rPr lang="ro-RO" sz="1400" b="1" baseline="0" dirty="0" smtClean="0"/>
            <a:t> (</a:t>
          </a:r>
          <a:r>
            <a:rPr lang="en-US" sz="1400" b="1" dirty="0" smtClean="0"/>
            <a:t>years</a:t>
          </a:r>
          <a:r>
            <a:rPr lang="ro-RO" sz="1400" b="1" baseline="0" dirty="0" smtClean="0"/>
            <a:t>)</a:t>
          </a:r>
          <a:endParaRPr lang="ro-RO" sz="1400" b="1" dirty="0"/>
        </a:p>
      </cdr:txBody>
    </cdr:sp>
  </cdr:relSizeAnchor>
  <cdr:relSizeAnchor xmlns:cdr="http://schemas.openxmlformats.org/drawingml/2006/chartDrawing">
    <cdr:from>
      <cdr:x>0</cdr:x>
      <cdr:y>0.63554</cdr:y>
    </cdr:from>
    <cdr:to>
      <cdr:x>0.17259</cdr:x>
      <cdr:y>0.75</cdr:y>
    </cdr:to>
    <cdr:sp macro="" textlink="">
      <cdr:nvSpPr>
        <cdr:cNvPr id="5" name="TextBox 4"/>
        <cdr:cNvSpPr txBox="1"/>
      </cdr:nvSpPr>
      <cdr:spPr>
        <a:xfrm xmlns:a="http://schemas.openxmlformats.org/drawingml/2006/main" rot="5400000">
          <a:off x="152400" y="1704975"/>
          <a:ext cx="361950" cy="9715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ro-RO" sz="1100"/>
        </a:p>
      </cdr:txBody>
    </cdr:sp>
  </cdr:relSizeAnchor>
  <cdr:relSizeAnchor xmlns:cdr="http://schemas.openxmlformats.org/drawingml/2006/chartDrawing">
    <cdr:from>
      <cdr:x>0</cdr:x>
      <cdr:y>0.0423</cdr:y>
    </cdr:from>
    <cdr:to>
      <cdr:x>0.14795</cdr:x>
      <cdr:y>0.17371</cdr:y>
    </cdr:to>
    <cdr:sp macro="" textlink="">
      <cdr:nvSpPr>
        <cdr:cNvPr id="6" name="TextBox 5"/>
        <cdr:cNvSpPr txBox="1"/>
      </cdr:nvSpPr>
      <cdr:spPr>
        <a:xfrm xmlns:a="http://schemas.openxmlformats.org/drawingml/2006/main">
          <a:off x="0" y="226130"/>
          <a:ext cx="1097280" cy="70248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smtClean="0"/>
            <a:t>Num</a:t>
          </a:r>
          <a:r>
            <a:rPr lang="en-US" sz="1400" b="1" dirty="0" err="1" smtClean="0"/>
            <a:t>ber</a:t>
          </a:r>
          <a:r>
            <a:rPr lang="en-US" sz="1400" b="1" dirty="0" smtClean="0"/>
            <a:t> of patients</a:t>
          </a:r>
          <a:r>
            <a:rPr lang="ro-RO" sz="1400" b="1" dirty="0" smtClean="0"/>
            <a:t> </a:t>
          </a:r>
          <a:endParaRPr lang="ro-RO" sz="14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0.20457</cdr:x>
      <cdr:y>0.17886</cdr:y>
    </cdr:from>
    <cdr:to>
      <cdr:x>0.30167</cdr:x>
      <cdr:y>0.21796</cdr:y>
    </cdr:to>
    <cdr:sp macro="" textlink="">
      <cdr:nvSpPr>
        <cdr:cNvPr id="3" name="Straight Connector 2"/>
        <cdr:cNvSpPr/>
      </cdr:nvSpPr>
      <cdr:spPr>
        <a:xfrm xmlns:a="http://schemas.openxmlformats.org/drawingml/2006/main" rot="10800000">
          <a:off x="1392897" y="450434"/>
          <a:ext cx="661182" cy="98475"/>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ro-RO"/>
        </a:p>
      </cdr:txBody>
    </cdr:sp>
  </cdr:relSizeAnchor>
  <cdr:relSizeAnchor xmlns:cdr="http://schemas.openxmlformats.org/drawingml/2006/chartDrawing">
    <cdr:from>
      <cdr:x>0.57852</cdr:x>
      <cdr:y>0.19562</cdr:y>
    </cdr:from>
    <cdr:to>
      <cdr:x>0.63844</cdr:x>
      <cdr:y>0.34085</cdr:y>
    </cdr:to>
    <cdr:sp macro="" textlink="">
      <cdr:nvSpPr>
        <cdr:cNvPr id="9" name="Straight Connector 8"/>
        <cdr:cNvSpPr/>
      </cdr:nvSpPr>
      <cdr:spPr>
        <a:xfrm xmlns:a="http://schemas.openxmlformats.org/drawingml/2006/main" rot="5400000" flipH="1" flipV="1">
          <a:off x="3960250" y="471535"/>
          <a:ext cx="365761" cy="407963"/>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ro-RO"/>
        </a:p>
      </cdr:txBody>
    </cdr:sp>
  </cdr:relSizeAnchor>
  <cdr:relSizeAnchor xmlns:cdr="http://schemas.openxmlformats.org/drawingml/2006/chartDrawing">
    <cdr:from>
      <cdr:x>0.05375</cdr:x>
      <cdr:y>0.07272</cdr:y>
    </cdr:from>
    <cdr:to>
      <cdr:x>0.20457</cdr:x>
      <cdr:y>0.27941</cdr:y>
    </cdr:to>
    <cdr:sp macro="" textlink="">
      <cdr:nvSpPr>
        <cdr:cNvPr id="10" name="TextBox 9"/>
        <cdr:cNvSpPr txBox="1"/>
      </cdr:nvSpPr>
      <cdr:spPr>
        <a:xfrm xmlns:a="http://schemas.openxmlformats.org/drawingml/2006/main">
          <a:off x="365956" y="183148"/>
          <a:ext cx="1026942" cy="52050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ro-RO" sz="1100" dirty="0"/>
        </a:p>
      </cdr:txBody>
    </cdr:sp>
  </cdr:relSizeAnchor>
  <cdr:relSizeAnchor xmlns:cdr="http://schemas.openxmlformats.org/drawingml/2006/chartDrawing">
    <cdr:from>
      <cdr:x>0.0868</cdr:x>
      <cdr:y>0.0839</cdr:y>
    </cdr:from>
    <cdr:to>
      <cdr:x>0.21903</cdr:x>
      <cdr:y>0.32968</cdr:y>
    </cdr:to>
    <cdr:sp macro="" textlink="">
      <cdr:nvSpPr>
        <cdr:cNvPr id="11" name="TextBox 10"/>
        <cdr:cNvSpPr txBox="1"/>
      </cdr:nvSpPr>
      <cdr:spPr>
        <a:xfrm xmlns:a="http://schemas.openxmlformats.org/drawingml/2006/main">
          <a:off x="591037" y="211284"/>
          <a:ext cx="900333" cy="61897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smtClean="0"/>
            <a:t>266 pa</a:t>
          </a:r>
          <a:r>
            <a:rPr lang="en-US" sz="1400" b="1" dirty="0" err="1" smtClean="0"/>
            <a:t>tients</a:t>
          </a:r>
          <a:endParaRPr lang="ro-RO" sz="1400" b="1" dirty="0"/>
        </a:p>
      </cdr:txBody>
    </cdr:sp>
  </cdr:relSizeAnchor>
  <cdr:relSizeAnchor xmlns:cdr="http://schemas.openxmlformats.org/drawingml/2006/chartDrawing">
    <cdr:from>
      <cdr:x>0.60745</cdr:x>
      <cdr:y>0.07831</cdr:y>
    </cdr:from>
    <cdr:to>
      <cdr:x>0.73761</cdr:x>
      <cdr:y>0.23472</cdr:y>
    </cdr:to>
    <cdr:sp macro="" textlink="">
      <cdr:nvSpPr>
        <cdr:cNvPr id="12" name="TextBox 11"/>
        <cdr:cNvSpPr txBox="1"/>
      </cdr:nvSpPr>
      <cdr:spPr>
        <a:xfrm xmlns:a="http://schemas.openxmlformats.org/drawingml/2006/main">
          <a:off x="4136097" y="197216"/>
          <a:ext cx="886265" cy="39389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ro-RO" sz="1100" dirty="0"/>
        </a:p>
      </cdr:txBody>
    </cdr:sp>
  </cdr:relSizeAnchor>
  <cdr:relSizeAnchor xmlns:cdr="http://schemas.openxmlformats.org/drawingml/2006/chartDrawing">
    <cdr:from>
      <cdr:x>0.61985</cdr:x>
      <cdr:y>0.02245</cdr:y>
    </cdr:from>
    <cdr:to>
      <cdr:x>0.76447</cdr:x>
      <cdr:y>0.20679</cdr:y>
    </cdr:to>
    <cdr:sp macro="" textlink="">
      <cdr:nvSpPr>
        <cdr:cNvPr id="13" name="TextBox 12"/>
        <cdr:cNvSpPr txBox="1"/>
      </cdr:nvSpPr>
      <cdr:spPr>
        <a:xfrm xmlns:a="http://schemas.openxmlformats.org/drawingml/2006/main">
          <a:off x="4220503" y="56539"/>
          <a:ext cx="984739" cy="46423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smtClean="0"/>
            <a:t>1732 pa</a:t>
          </a:r>
          <a:r>
            <a:rPr lang="en-US" sz="1400" b="1" dirty="0" err="1" smtClean="0"/>
            <a:t>tients</a:t>
          </a:r>
          <a:endParaRPr lang="ro-RO" sz="1400" b="1" dirty="0"/>
        </a:p>
      </cdr:txBody>
    </cdr:sp>
  </cdr:relSizeAnchor>
</c:userShapes>
</file>

<file path=ppt/drawings/drawing4.xml><?xml version="1.0" encoding="utf-8"?>
<c:userShapes xmlns:c="http://schemas.openxmlformats.org/drawingml/2006/chart">
  <cdr:relSizeAnchor xmlns:cdr="http://schemas.openxmlformats.org/drawingml/2006/chartDrawing">
    <cdr:from>
      <cdr:x>0.29688</cdr:x>
      <cdr:y>0.02976</cdr:y>
    </cdr:from>
    <cdr:to>
      <cdr:x>0.37674</cdr:x>
      <cdr:y>0.08631</cdr:y>
    </cdr:to>
    <cdr:sp macro="" textlink="">
      <cdr:nvSpPr>
        <cdr:cNvPr id="2" name="TextBox 1"/>
        <cdr:cNvSpPr txBox="1"/>
      </cdr:nvSpPr>
      <cdr:spPr>
        <a:xfrm xmlns:a="http://schemas.openxmlformats.org/drawingml/2006/main">
          <a:off x="1628775" y="95249"/>
          <a:ext cx="438150" cy="18097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ro-RO" sz="1100"/>
        </a:p>
      </cdr:txBody>
    </cdr:sp>
  </cdr:relSizeAnchor>
  <cdr:relSizeAnchor xmlns:cdr="http://schemas.openxmlformats.org/drawingml/2006/chartDrawing">
    <cdr:from>
      <cdr:x>0.30035</cdr:x>
      <cdr:y>0</cdr:y>
    </cdr:from>
    <cdr:to>
      <cdr:x>0.42188</cdr:x>
      <cdr:y>0.07738</cdr:y>
    </cdr:to>
    <cdr:sp macro="" textlink="">
      <cdr:nvSpPr>
        <cdr:cNvPr id="3" name="TextBox 2"/>
        <cdr:cNvSpPr txBox="1"/>
      </cdr:nvSpPr>
      <cdr:spPr>
        <a:xfrm xmlns:a="http://schemas.openxmlformats.org/drawingml/2006/main">
          <a:off x="1647825" y="-76200"/>
          <a:ext cx="666750" cy="24765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a:t>8,88%</a:t>
          </a:r>
        </a:p>
      </cdr:txBody>
    </cdr:sp>
  </cdr:relSizeAnchor>
  <cdr:relSizeAnchor xmlns:cdr="http://schemas.openxmlformats.org/drawingml/2006/chartDrawing">
    <cdr:from>
      <cdr:x>0.41949</cdr:x>
      <cdr:y>0.61816</cdr:y>
    </cdr:from>
    <cdr:to>
      <cdr:x>0.54276</cdr:x>
      <cdr:y>0.70744</cdr:y>
    </cdr:to>
    <cdr:sp macro="" textlink="">
      <cdr:nvSpPr>
        <cdr:cNvPr id="4" name="TextBox 3"/>
        <cdr:cNvSpPr txBox="1"/>
      </cdr:nvSpPr>
      <cdr:spPr>
        <a:xfrm xmlns:a="http://schemas.openxmlformats.org/drawingml/2006/main">
          <a:off x="2863532" y="2869690"/>
          <a:ext cx="841472" cy="41446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a:t>0,46%</a:t>
          </a:r>
        </a:p>
      </cdr:txBody>
    </cdr:sp>
  </cdr:relSizeAnchor>
  <cdr:relSizeAnchor xmlns:cdr="http://schemas.openxmlformats.org/drawingml/2006/chartDrawing">
    <cdr:from>
      <cdr:x>0.57009</cdr:x>
      <cdr:y>0.20406</cdr:y>
    </cdr:from>
    <cdr:to>
      <cdr:x>0.66558</cdr:x>
      <cdr:y>0.27549</cdr:y>
    </cdr:to>
    <cdr:sp macro="" textlink="">
      <cdr:nvSpPr>
        <cdr:cNvPr id="5" name="TextBox 4"/>
        <cdr:cNvSpPr txBox="1"/>
      </cdr:nvSpPr>
      <cdr:spPr>
        <a:xfrm xmlns:a="http://schemas.openxmlformats.org/drawingml/2006/main">
          <a:off x="3891589" y="892765"/>
          <a:ext cx="651838" cy="31251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a:t>6%</a:t>
          </a:r>
        </a:p>
      </cdr:txBody>
    </cdr:sp>
  </cdr:relSizeAnchor>
  <cdr:relSizeAnchor xmlns:cdr="http://schemas.openxmlformats.org/drawingml/2006/chartDrawing">
    <cdr:from>
      <cdr:x>0.69053</cdr:x>
      <cdr:y>0.59712</cdr:y>
    </cdr:from>
    <cdr:to>
      <cdr:x>0.82074</cdr:x>
      <cdr:y>0.68343</cdr:y>
    </cdr:to>
    <cdr:sp macro="" textlink="">
      <cdr:nvSpPr>
        <cdr:cNvPr id="6" name="TextBox 5"/>
        <cdr:cNvSpPr txBox="1"/>
      </cdr:nvSpPr>
      <cdr:spPr>
        <a:xfrm xmlns:a="http://schemas.openxmlformats.org/drawingml/2006/main">
          <a:off x="4713752" y="2772017"/>
          <a:ext cx="888846" cy="400681"/>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a:t>0,91%</a:t>
          </a:r>
        </a:p>
      </cdr:txBody>
    </cdr:sp>
  </cdr:relSizeAnchor>
  <cdr:relSizeAnchor xmlns:cdr="http://schemas.openxmlformats.org/drawingml/2006/chartDrawing">
    <cdr:from>
      <cdr:x>0.83214</cdr:x>
      <cdr:y>0.65129</cdr:y>
    </cdr:from>
    <cdr:to>
      <cdr:x>0.95887</cdr:x>
      <cdr:y>0.71081</cdr:y>
    </cdr:to>
    <cdr:sp macro="" textlink="">
      <cdr:nvSpPr>
        <cdr:cNvPr id="7" name="TextBox 6"/>
        <cdr:cNvSpPr txBox="1"/>
      </cdr:nvSpPr>
      <cdr:spPr>
        <a:xfrm xmlns:a="http://schemas.openxmlformats.org/drawingml/2006/main">
          <a:off x="5680366" y="3023520"/>
          <a:ext cx="865091" cy="276312"/>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a:t>0,14%</a:t>
          </a:r>
        </a:p>
      </cdr:txBody>
    </cdr:sp>
  </cdr:relSizeAnchor>
</c:userShapes>
</file>

<file path=ppt/drawings/drawing5.xml><?xml version="1.0" encoding="utf-8"?>
<c:userShapes xmlns:c="http://schemas.openxmlformats.org/drawingml/2006/chart">
  <cdr:relSizeAnchor xmlns:cdr="http://schemas.openxmlformats.org/drawingml/2006/chartDrawing">
    <cdr:from>
      <cdr:x>0.23871</cdr:x>
      <cdr:y>0.0616</cdr:y>
    </cdr:from>
    <cdr:to>
      <cdr:x>0.36215</cdr:x>
      <cdr:y>0.12594</cdr:y>
    </cdr:to>
    <cdr:sp macro="" textlink="">
      <cdr:nvSpPr>
        <cdr:cNvPr id="2" name="TextBox 1"/>
        <cdr:cNvSpPr txBox="1"/>
      </cdr:nvSpPr>
      <cdr:spPr>
        <a:xfrm xmlns:a="http://schemas.openxmlformats.org/drawingml/2006/main">
          <a:off x="1659425" y="309806"/>
          <a:ext cx="858130" cy="323557"/>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smtClean="0"/>
            <a:t>77,92%</a:t>
          </a:r>
          <a:endParaRPr lang="ro-RO" sz="1400" b="1" dirty="0"/>
        </a:p>
      </cdr:txBody>
    </cdr:sp>
  </cdr:relSizeAnchor>
  <cdr:relSizeAnchor xmlns:cdr="http://schemas.openxmlformats.org/drawingml/2006/chartDrawing">
    <cdr:from>
      <cdr:x>0.38441</cdr:x>
      <cdr:y>0.47279</cdr:y>
    </cdr:from>
    <cdr:to>
      <cdr:x>0.50583</cdr:x>
      <cdr:y>0.53153</cdr:y>
    </cdr:to>
    <cdr:sp macro="" textlink="">
      <cdr:nvSpPr>
        <cdr:cNvPr id="3" name="TextBox 2"/>
        <cdr:cNvSpPr txBox="1"/>
      </cdr:nvSpPr>
      <cdr:spPr>
        <a:xfrm xmlns:a="http://schemas.openxmlformats.org/drawingml/2006/main">
          <a:off x="2672299" y="2377757"/>
          <a:ext cx="844062" cy="295422"/>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smtClean="0"/>
            <a:t>29,17%</a:t>
          </a:r>
          <a:endParaRPr lang="ro-RO" sz="1400" b="1" dirty="0"/>
        </a:p>
      </cdr:txBody>
    </cdr:sp>
  </cdr:relSizeAnchor>
  <cdr:relSizeAnchor xmlns:cdr="http://schemas.openxmlformats.org/drawingml/2006/chartDrawing">
    <cdr:from>
      <cdr:x>0.52202</cdr:x>
      <cdr:y>0.68538</cdr:y>
    </cdr:from>
    <cdr:to>
      <cdr:x>0.65963</cdr:x>
      <cdr:y>0.75531</cdr:y>
    </cdr:to>
    <cdr:sp macro="" textlink="">
      <cdr:nvSpPr>
        <cdr:cNvPr id="4" name="TextBox 3"/>
        <cdr:cNvSpPr txBox="1"/>
      </cdr:nvSpPr>
      <cdr:spPr>
        <a:xfrm xmlns:a="http://schemas.openxmlformats.org/drawingml/2006/main">
          <a:off x="3628902" y="3446902"/>
          <a:ext cx="956603" cy="351692"/>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smtClean="0"/>
            <a:t>1,05%</a:t>
          </a:r>
          <a:endParaRPr lang="ro-RO" sz="1400" b="1" dirty="0"/>
        </a:p>
      </cdr:txBody>
    </cdr:sp>
  </cdr:relSizeAnchor>
  <cdr:relSizeAnchor xmlns:cdr="http://schemas.openxmlformats.org/drawingml/2006/chartDrawing">
    <cdr:from>
      <cdr:x>0.68189</cdr:x>
      <cdr:y>0.70216</cdr:y>
    </cdr:from>
    <cdr:to>
      <cdr:x>0.79319</cdr:x>
      <cdr:y>0.7609</cdr:y>
    </cdr:to>
    <cdr:sp macro="" textlink="">
      <cdr:nvSpPr>
        <cdr:cNvPr id="5" name="TextBox 4"/>
        <cdr:cNvSpPr txBox="1"/>
      </cdr:nvSpPr>
      <cdr:spPr>
        <a:xfrm xmlns:a="http://schemas.openxmlformats.org/drawingml/2006/main">
          <a:off x="4740250" y="3531307"/>
          <a:ext cx="773723" cy="295421"/>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smtClean="0"/>
            <a:t>0,75%</a:t>
          </a:r>
          <a:endParaRPr lang="ro-RO" sz="1400" b="1" dirty="0"/>
        </a:p>
      </cdr:txBody>
    </cdr:sp>
  </cdr:relSizeAnchor>
  <cdr:relSizeAnchor xmlns:cdr="http://schemas.openxmlformats.org/drawingml/2006/chartDrawing">
    <cdr:from>
      <cdr:x>0.82961</cdr:x>
      <cdr:y>0.70216</cdr:y>
    </cdr:from>
    <cdr:to>
      <cdr:x>0.93687</cdr:x>
      <cdr:y>0.7609</cdr:y>
    </cdr:to>
    <cdr:sp macro="" textlink="">
      <cdr:nvSpPr>
        <cdr:cNvPr id="6" name="TextBox 5"/>
        <cdr:cNvSpPr txBox="1"/>
      </cdr:nvSpPr>
      <cdr:spPr>
        <a:xfrm xmlns:a="http://schemas.openxmlformats.org/drawingml/2006/main">
          <a:off x="5767192" y="3531308"/>
          <a:ext cx="745587" cy="295421"/>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smtClean="0"/>
            <a:t>0,05%</a:t>
          </a:r>
          <a:endParaRPr lang="ro-RO" sz="1400" b="1" dirty="0"/>
        </a:p>
      </cdr:txBody>
    </cdr:sp>
  </cdr:relSizeAnchor>
</c:userShapes>
</file>

<file path=ppt/drawings/drawing6.xml><?xml version="1.0" encoding="utf-8"?>
<c:userShapes xmlns:c="http://schemas.openxmlformats.org/drawingml/2006/chart">
  <cdr:relSizeAnchor xmlns:cdr="http://schemas.openxmlformats.org/drawingml/2006/chartDrawing">
    <cdr:from>
      <cdr:x>0.44651</cdr:x>
      <cdr:y>0.08546</cdr:y>
    </cdr:from>
    <cdr:to>
      <cdr:x>0.63557</cdr:x>
      <cdr:y>0.17365</cdr:y>
    </cdr:to>
    <cdr:sp macro="" textlink="">
      <cdr:nvSpPr>
        <cdr:cNvPr id="2" name="TextBox 1"/>
        <cdr:cNvSpPr txBox="1"/>
      </cdr:nvSpPr>
      <cdr:spPr>
        <a:xfrm xmlns:a="http://schemas.openxmlformats.org/drawingml/2006/main">
          <a:off x="3123126" y="422617"/>
          <a:ext cx="1322363" cy="436099"/>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600" b="1" dirty="0" smtClean="0"/>
            <a:t>5 </a:t>
          </a:r>
          <a:r>
            <a:rPr lang="ro-RO" sz="1600" b="1" dirty="0" smtClean="0"/>
            <a:t>patients</a:t>
          </a:r>
          <a:endParaRPr lang="ro-RO" sz="1600" b="1" dirty="0"/>
        </a:p>
      </cdr:txBody>
    </cdr:sp>
  </cdr:relSizeAnchor>
  <cdr:relSizeAnchor xmlns:cdr="http://schemas.openxmlformats.org/drawingml/2006/chartDrawing">
    <cdr:from>
      <cdr:x>0.4807</cdr:x>
      <cdr:y>0.73123</cdr:y>
    </cdr:from>
    <cdr:to>
      <cdr:x>0.6959</cdr:x>
      <cdr:y>0.81089</cdr:y>
    </cdr:to>
    <cdr:sp macro="" textlink="">
      <cdr:nvSpPr>
        <cdr:cNvPr id="3" name="TextBox 2"/>
        <cdr:cNvSpPr txBox="1"/>
      </cdr:nvSpPr>
      <cdr:spPr>
        <a:xfrm xmlns:a="http://schemas.openxmlformats.org/drawingml/2006/main">
          <a:off x="3362279" y="3615978"/>
          <a:ext cx="1505221" cy="39392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600" b="1" dirty="0" smtClean="0"/>
            <a:t>49 </a:t>
          </a:r>
          <a:r>
            <a:rPr lang="ro-RO" sz="1600" b="1" dirty="0" smtClean="0"/>
            <a:t>patients</a:t>
          </a:r>
          <a:endParaRPr lang="ro-RO" sz="1600" b="1" dirty="0"/>
        </a:p>
      </cdr:txBody>
    </cdr:sp>
  </cdr:relSizeAnchor>
</c:userShapes>
</file>

<file path=ppt/drawings/drawing7.xml><?xml version="1.0" encoding="utf-8"?>
<c:userShapes xmlns:c="http://schemas.openxmlformats.org/drawingml/2006/chart">
  <cdr:relSizeAnchor xmlns:cdr="http://schemas.openxmlformats.org/drawingml/2006/chartDrawing">
    <cdr:from>
      <cdr:x>0.35243</cdr:x>
      <cdr:y>0.08333</cdr:y>
    </cdr:from>
    <cdr:to>
      <cdr:x>0.49653</cdr:x>
      <cdr:y>0.15774</cdr:y>
    </cdr:to>
    <cdr:sp macro="" textlink="">
      <cdr:nvSpPr>
        <cdr:cNvPr id="2" name="TextBox 1"/>
        <cdr:cNvSpPr txBox="1"/>
      </cdr:nvSpPr>
      <cdr:spPr>
        <a:xfrm xmlns:a="http://schemas.openxmlformats.org/drawingml/2006/main">
          <a:off x="1933574" y="266700"/>
          <a:ext cx="790575" cy="23812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a:t>96,54%</a:t>
          </a:r>
        </a:p>
      </cdr:txBody>
    </cdr:sp>
  </cdr:relSizeAnchor>
  <cdr:relSizeAnchor xmlns:cdr="http://schemas.openxmlformats.org/drawingml/2006/chartDrawing">
    <cdr:from>
      <cdr:x>0.55496</cdr:x>
      <cdr:y>0.65093</cdr:y>
    </cdr:from>
    <cdr:to>
      <cdr:x>0.66954</cdr:x>
      <cdr:y>0.74319</cdr:y>
    </cdr:to>
    <cdr:sp macro="" textlink="">
      <cdr:nvSpPr>
        <cdr:cNvPr id="3" name="TextBox 2"/>
        <cdr:cNvSpPr txBox="1"/>
      </cdr:nvSpPr>
      <cdr:spPr>
        <a:xfrm xmlns:a="http://schemas.openxmlformats.org/drawingml/2006/main">
          <a:off x="3849948" y="3190980"/>
          <a:ext cx="794884" cy="452277"/>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a:t>3,23%</a:t>
          </a:r>
        </a:p>
      </cdr:txBody>
    </cdr:sp>
  </cdr:relSizeAnchor>
  <cdr:relSizeAnchor xmlns:cdr="http://schemas.openxmlformats.org/drawingml/2006/chartDrawing">
    <cdr:from>
      <cdr:x>0.76791</cdr:x>
      <cdr:y>0.6454</cdr:y>
    </cdr:from>
    <cdr:to>
      <cdr:x>0.89291</cdr:x>
      <cdr:y>0.72576</cdr:y>
    </cdr:to>
    <cdr:sp macro="" textlink="">
      <cdr:nvSpPr>
        <cdr:cNvPr id="4" name="TextBox 3"/>
        <cdr:cNvSpPr txBox="1"/>
      </cdr:nvSpPr>
      <cdr:spPr>
        <a:xfrm xmlns:a="http://schemas.openxmlformats.org/drawingml/2006/main">
          <a:off x="5327293" y="3163877"/>
          <a:ext cx="867171" cy="393941"/>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a:t>0,23%</a:t>
          </a:r>
        </a:p>
      </cdr:txBody>
    </cdr:sp>
  </cdr:relSizeAnchor>
  <cdr:relSizeAnchor xmlns:cdr="http://schemas.openxmlformats.org/drawingml/2006/chartDrawing">
    <cdr:from>
      <cdr:x>0.01167</cdr:x>
      <cdr:y>0.07832</cdr:y>
    </cdr:from>
    <cdr:to>
      <cdr:x>0.07001</cdr:x>
      <cdr:y>0.3603</cdr:y>
    </cdr:to>
    <cdr:sp macro="" textlink="">
      <cdr:nvSpPr>
        <cdr:cNvPr id="5" name="TextBox 4"/>
        <cdr:cNvSpPr txBox="1"/>
      </cdr:nvSpPr>
      <cdr:spPr>
        <a:xfrm xmlns:a="http://schemas.openxmlformats.org/drawingml/2006/main">
          <a:off x="84407" y="421958"/>
          <a:ext cx="422031" cy="1519311"/>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ro-RO" sz="1100" dirty="0"/>
        </a:p>
      </cdr:txBody>
    </cdr:sp>
  </cdr:relSizeAnchor>
  <cdr:relSizeAnchor xmlns:cdr="http://schemas.openxmlformats.org/drawingml/2006/chartDrawing">
    <cdr:from>
      <cdr:x>0.07302</cdr:x>
      <cdr:y>0.05482</cdr:y>
    </cdr:from>
    <cdr:to>
      <cdr:x>0.22601</cdr:x>
      <cdr:y>0.18015</cdr:y>
    </cdr:to>
    <cdr:sp macro="" textlink="">
      <cdr:nvSpPr>
        <cdr:cNvPr id="6" name="TextBox 5"/>
        <cdr:cNvSpPr txBox="1"/>
      </cdr:nvSpPr>
      <cdr:spPr>
        <a:xfrm xmlns:a="http://schemas.openxmlformats.org/drawingml/2006/main">
          <a:off x="590842" y="295349"/>
          <a:ext cx="1237957" cy="675249"/>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200" b="1" dirty="0" smtClean="0"/>
            <a:t>Number of patients</a:t>
          </a:r>
          <a:endParaRPr lang="ro-RO" sz="1200" b="1" dirty="0"/>
        </a:p>
      </cdr:txBody>
    </cdr:sp>
  </cdr:relSizeAnchor>
</c:userShapes>
</file>

<file path=ppt/drawings/drawing8.xml><?xml version="1.0" encoding="utf-8"?>
<c:userShapes xmlns:c="http://schemas.openxmlformats.org/drawingml/2006/chart">
  <cdr:relSizeAnchor xmlns:cdr="http://schemas.openxmlformats.org/drawingml/2006/chartDrawing">
    <cdr:from>
      <cdr:x>0.30729</cdr:x>
      <cdr:y>0.17494</cdr:y>
    </cdr:from>
    <cdr:to>
      <cdr:x>0.46181</cdr:x>
      <cdr:y>0.26721</cdr:y>
    </cdr:to>
    <cdr:sp macro="" textlink="">
      <cdr:nvSpPr>
        <cdr:cNvPr id="2" name="TextBox 1"/>
        <cdr:cNvSpPr txBox="1"/>
      </cdr:nvSpPr>
      <cdr:spPr>
        <a:xfrm xmlns:a="http://schemas.openxmlformats.org/drawingml/2006/main">
          <a:off x="1685916" y="591858"/>
          <a:ext cx="847758" cy="31217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400" b="1" dirty="0" smtClean="0"/>
            <a:t>14,17</a:t>
          </a:r>
          <a:r>
            <a:rPr lang="ro-RO" sz="1400" b="1" dirty="0"/>
            <a:t>%</a:t>
          </a:r>
        </a:p>
      </cdr:txBody>
    </cdr:sp>
  </cdr:relSizeAnchor>
  <cdr:relSizeAnchor xmlns:cdr="http://schemas.openxmlformats.org/drawingml/2006/chartDrawing">
    <cdr:from>
      <cdr:x>0.48785</cdr:x>
      <cdr:y>0.47024</cdr:y>
    </cdr:from>
    <cdr:to>
      <cdr:x>0.72569</cdr:x>
      <cdr:y>0.59226</cdr:y>
    </cdr:to>
    <cdr:sp macro="" textlink="">
      <cdr:nvSpPr>
        <cdr:cNvPr id="3" name="TextBox 2"/>
        <cdr:cNvSpPr txBox="1"/>
      </cdr:nvSpPr>
      <cdr:spPr>
        <a:xfrm xmlns:a="http://schemas.openxmlformats.org/drawingml/2006/main">
          <a:off x="2676525" y="1504950"/>
          <a:ext cx="1304925" cy="390525"/>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o-RO" sz="1600" b="1" dirty="0" smtClean="0"/>
            <a:t>85,83</a:t>
          </a:r>
          <a:r>
            <a:rPr lang="ro-RO" sz="1600" b="1" dirty="0"/>
            <a: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F6E5FBA-7B5C-4142-B523-539C551AC52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ctrTitle"/>
            <p:custDataLst>
              <p:tags r:id="rId1"/>
            </p:custDataLst>
          </p:nvPr>
        </p:nvSpPr>
        <p:spPr>
          <a:xfrm>
            <a:off x="2701925" y="2130425"/>
            <a:ext cx="4800600" cy="1470025"/>
          </a:xfrm>
        </p:spPr>
        <p:txBody>
          <a:bodyPr anchor="ctr"/>
          <a:lstStyle>
            <a:lvl1pPr>
              <a:defRPr/>
            </a:lvl1pPr>
          </a:lstStyle>
          <a:p>
            <a:r>
              <a:rPr lang="en-US" smtClean="0"/>
              <a:t>Click to edit Master title style</a:t>
            </a:r>
            <a:endParaRPr lang="en-US"/>
          </a:p>
        </p:txBody>
      </p:sp>
      <p:sp>
        <p:nvSpPr>
          <p:cNvPr id="57347" name="Rectangle 3"/>
          <p:cNvSpPr>
            <a:spLocks noGrp="1" noChangeArrowheads="1"/>
          </p:cNvSpPr>
          <p:nvPr>
            <p:ph type="subTitle" idx="1"/>
            <p:custDataLst>
              <p:tags r:id="rId2"/>
            </p:custDataLst>
          </p:nvPr>
        </p:nvSpPr>
        <p:spPr>
          <a:xfrm>
            <a:off x="2701925" y="3886200"/>
            <a:ext cx="4114800" cy="1752600"/>
          </a:xfrm>
        </p:spPr>
        <p:txBody>
          <a:bodyPr/>
          <a:lstStyle>
            <a:lvl1pPr marL="0" indent="0">
              <a:buClr>
                <a:srgbClr val="FFFFFF"/>
              </a:buClr>
              <a:buFontTx/>
              <a:buNone/>
              <a:defRPr/>
            </a:lvl1pPr>
          </a:lstStyle>
          <a:p>
            <a:r>
              <a:rPr lang="en-US" smtClean="0"/>
              <a:t>Click to edit Master subtitle style</a:t>
            </a:r>
            <a:endParaRPr lang="en-US"/>
          </a:p>
        </p:txBody>
      </p:sp>
      <p:sp>
        <p:nvSpPr>
          <p:cNvPr id="57348" name="Rectangle 4"/>
          <p:cNvSpPr>
            <a:spLocks noGrp="1" noChangeArrowheads="1"/>
          </p:cNvSpPr>
          <p:nvPr>
            <p:ph type="dt" sz="half" idx="2"/>
          </p:nvPr>
        </p:nvSpPr>
        <p:spPr/>
        <p:txBody>
          <a:bodyPr/>
          <a:lstStyle>
            <a:lvl1pPr>
              <a:defRPr/>
            </a:lvl1pPr>
          </a:lstStyle>
          <a:p>
            <a:endParaRPr lang="en-US"/>
          </a:p>
        </p:txBody>
      </p:sp>
      <p:sp>
        <p:nvSpPr>
          <p:cNvPr id="57349" name="Rectangle 5"/>
          <p:cNvSpPr>
            <a:spLocks noGrp="1" noChangeArrowheads="1"/>
          </p:cNvSpPr>
          <p:nvPr>
            <p:ph type="ftr" sz="quarter" idx="3"/>
          </p:nvPr>
        </p:nvSpPr>
        <p:spPr/>
        <p:txBody>
          <a:bodyPr/>
          <a:lstStyle>
            <a:lvl1pPr>
              <a:defRPr/>
            </a:lvl1pPr>
          </a:lstStyle>
          <a:p>
            <a:endParaRPr lang="en-US"/>
          </a:p>
        </p:txBody>
      </p:sp>
      <p:sp>
        <p:nvSpPr>
          <p:cNvPr id="57350" name="Rectangle 6"/>
          <p:cNvSpPr>
            <a:spLocks noGrp="1" noChangeArrowheads="1"/>
          </p:cNvSpPr>
          <p:nvPr>
            <p:ph type="sldNum" sz="quarter" idx="4"/>
          </p:nvPr>
        </p:nvSpPr>
        <p:spPr/>
        <p:txBody>
          <a:bodyPr/>
          <a:lstStyle>
            <a:lvl1pPr>
              <a:defRPr/>
            </a:lvl1pPr>
          </a:lstStyle>
          <a:p>
            <a:fld id="{ECEF5282-F706-4352-A0BF-5AEA90D7D8B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5F62ABD-2283-4C72-A2A2-DD205DF00DF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7E4DD60-1355-45F7-95F4-1BC952E7ACD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E214F46-D31B-48E6-A95C-0DF69E8ADC0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D1CB763-3FA3-432E-9AF4-2F723EBB2B0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FB878D0-37B4-4CD1-8119-EB8DAD0C660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1955E90-4A0A-4575-B542-F769F141F7F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302325F-F671-4E27-AFC1-0146176029D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15852E8-73AF-4E75-951A-670777B9F25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740168B-D389-4F37-9C6E-4A7FA9D5272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ro-R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8D4353-F987-49E1-888D-A34A6829987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D3E0966-F181-4383-B9BF-A5AD28E5472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buClr>
          <a:srgbClr val="000000"/>
        </a:buClr>
        <a:buSzPct val="100000"/>
        <a:defRPr sz="3200">
          <a:solidFill>
            <a:srgbClr val="000000"/>
          </a:solidFill>
          <a:latin typeface="+mj-lt"/>
          <a:ea typeface="+mj-ea"/>
          <a:cs typeface="+mj-cs"/>
        </a:defRPr>
      </a:lvl1pPr>
      <a:lvl2pPr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2pPr>
      <a:lvl3pPr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3pPr>
      <a:lvl4pPr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4pPr>
      <a:lvl5pPr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5pPr>
      <a:lvl6pPr marL="457200"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6pPr>
      <a:lvl7pPr marL="914400"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7pPr>
      <a:lvl8pPr marL="1371600"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8pPr>
      <a:lvl9pPr marL="1828800" algn="l" rtl="0" eaLnBrk="1" fontAlgn="base" hangingPunct="1">
        <a:spcBef>
          <a:spcPct val="0"/>
        </a:spcBef>
        <a:spcAft>
          <a:spcPct val="0"/>
        </a:spcAft>
        <a:buClr>
          <a:srgbClr val="000000"/>
        </a:buClr>
        <a:buSzPct val="100000"/>
        <a:defRPr sz="3200">
          <a:solidFill>
            <a:srgbClr val="000000"/>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SzPct val="100000"/>
        <a:buChar char="•"/>
        <a:defRPr sz="2400">
          <a:solidFill>
            <a:srgbClr val="000000"/>
          </a:solidFill>
          <a:latin typeface="+mn-lt"/>
          <a:ea typeface="+mn-ea"/>
          <a:cs typeface="+mn-cs"/>
        </a:defRPr>
      </a:lvl1pPr>
      <a:lvl2pPr marL="742950" indent="-28575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2pPr>
      <a:lvl3pPr marL="11430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3pPr>
      <a:lvl4pPr marL="16002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4pPr>
      <a:lvl5pPr marL="20574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5pPr>
      <a:lvl6pPr marL="25146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6pPr>
      <a:lvl7pPr marL="29718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7pPr>
      <a:lvl8pPr marL="34290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8pPr>
      <a:lvl9pPr marL="3886200" indent="-228600" algn="l" rtl="0" eaLnBrk="1" fontAlgn="base" hangingPunct="1">
        <a:spcBef>
          <a:spcPct val="20000"/>
        </a:spcBef>
        <a:spcAft>
          <a:spcPct val="0"/>
        </a:spcAft>
        <a:buClr>
          <a:schemeClr val="tx1"/>
        </a:buClr>
        <a:buSzPct val="100000"/>
        <a:buChar char="»"/>
        <a:defRPr sz="2000">
          <a:solidFill>
            <a:srgbClr val="000000"/>
          </a:solidFill>
          <a:latin typeface="+mn-lt"/>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464234" y="920603"/>
            <a:ext cx="8201464" cy="1752259"/>
          </a:xfrm>
        </p:spPr>
        <p:txBody>
          <a:bodyPr/>
          <a:lstStyle/>
          <a:p>
            <a:pPr algn="ctr"/>
            <a:r>
              <a:rPr lang="ro-RO" b="1" dirty="0" smtClean="0"/>
              <a:t>The role of </a:t>
            </a:r>
            <a:r>
              <a:rPr lang="en-US" b="1" dirty="0" smtClean="0"/>
              <a:t>E</a:t>
            </a:r>
            <a:r>
              <a:rPr lang="ro-RO" b="1" dirty="0" smtClean="0"/>
              <a:t>xtracorporeal </a:t>
            </a:r>
            <a:r>
              <a:rPr lang="en-US" b="1" dirty="0" smtClean="0"/>
              <a:t>L</a:t>
            </a:r>
            <a:r>
              <a:rPr lang="ro-RO" b="1" dirty="0" smtClean="0"/>
              <a:t>ithotripsy </a:t>
            </a:r>
            <a:r>
              <a:rPr lang="ro-RO" b="1" dirty="0" smtClean="0"/>
              <a:t>in treatment of reno-ureteral lithiasis</a:t>
            </a:r>
            <a:endParaRPr lang="ro-RO" b="1" dirty="0"/>
          </a:p>
        </p:txBody>
      </p:sp>
      <p:sp>
        <p:nvSpPr>
          <p:cNvPr id="58371" name="Rectangle 3"/>
          <p:cNvSpPr>
            <a:spLocks noGrp="1" noChangeArrowheads="1"/>
          </p:cNvSpPr>
          <p:nvPr>
            <p:ph type="subTitle" idx="1"/>
          </p:nvPr>
        </p:nvSpPr>
        <p:spPr>
          <a:xfrm>
            <a:off x="3770142" y="5008098"/>
            <a:ext cx="5022166" cy="1460696"/>
          </a:xfrm>
        </p:spPr>
        <p:txBody>
          <a:bodyPr/>
          <a:lstStyle/>
          <a:p>
            <a:r>
              <a:rPr lang="ro-RO" sz="2200" b="1" dirty="0" smtClean="0">
                <a:solidFill>
                  <a:srgbClr val="C00000"/>
                </a:solidFill>
              </a:rPr>
              <a:t>Autor: </a:t>
            </a:r>
            <a:r>
              <a:rPr lang="ro-RO" sz="2200" b="1" dirty="0" smtClean="0"/>
              <a:t>Ghirca Maria Veronica</a:t>
            </a:r>
          </a:p>
          <a:p>
            <a:r>
              <a:rPr lang="ro-RO" sz="2200" b="1" dirty="0" smtClean="0">
                <a:solidFill>
                  <a:srgbClr val="C00000"/>
                </a:solidFill>
              </a:rPr>
              <a:t>Coautor:</a:t>
            </a:r>
            <a:r>
              <a:rPr lang="ro-RO" sz="2200" b="1" dirty="0" smtClean="0"/>
              <a:t> Tanasescu George</a:t>
            </a:r>
          </a:p>
          <a:p>
            <a:r>
              <a:rPr lang="ro-RO" sz="2200" b="1" dirty="0" smtClean="0">
                <a:solidFill>
                  <a:srgbClr val="C00000"/>
                </a:solidFill>
              </a:rPr>
              <a:t>Coordonator:</a:t>
            </a:r>
            <a:r>
              <a:rPr lang="ro-RO" sz="2200" b="1" dirty="0" smtClean="0"/>
              <a:t> Osan Virgil Gheorghe</a:t>
            </a:r>
            <a:endParaRPr lang="ro-RO" sz="22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 y="274638"/>
            <a:ext cx="8654415" cy="456882"/>
          </a:xfrm>
        </p:spPr>
        <p:txBody>
          <a:bodyPr/>
          <a:lstStyle/>
          <a:p>
            <a:endParaRPr lang="ro-RO" dirty="0"/>
          </a:p>
        </p:txBody>
      </p:sp>
      <p:sp>
        <p:nvSpPr>
          <p:cNvPr id="3" name="Content Placeholder 2"/>
          <p:cNvSpPr>
            <a:spLocks noGrp="1"/>
          </p:cNvSpPr>
          <p:nvPr>
            <p:ph idx="1"/>
          </p:nvPr>
        </p:nvSpPr>
        <p:spPr>
          <a:xfrm>
            <a:off x="2166426" y="1181685"/>
            <a:ext cx="6853750" cy="4944477"/>
          </a:xfrm>
        </p:spPr>
        <p:txBody>
          <a:bodyPr/>
          <a:lstStyle/>
          <a:p>
            <a:pPr>
              <a:buClr>
                <a:srgbClr val="C00000"/>
              </a:buClr>
              <a:buSzPct val="120000"/>
              <a:buFont typeface="Wingdings" pitchFamily="2" charset="2"/>
              <a:buChar char="v"/>
            </a:pPr>
            <a:r>
              <a:rPr lang="ro-RO" dirty="0" smtClean="0">
                <a:solidFill>
                  <a:schemeClr val="tx1"/>
                </a:solidFill>
              </a:rPr>
              <a:t> </a:t>
            </a:r>
            <a:r>
              <a:rPr lang="en-US" dirty="0" smtClean="0">
                <a:solidFill>
                  <a:schemeClr val="tx1"/>
                </a:solidFill>
              </a:rPr>
              <a:t>For the most part, ESWL was the sole treatment method in </a:t>
            </a:r>
            <a:r>
              <a:rPr lang="en-US" b="1" dirty="0" smtClean="0">
                <a:solidFill>
                  <a:srgbClr val="C00000"/>
                </a:solidFill>
              </a:rPr>
              <a:t>80,15%</a:t>
            </a:r>
            <a:r>
              <a:rPr lang="en-US" dirty="0" smtClean="0">
                <a:solidFill>
                  <a:schemeClr val="tx1"/>
                </a:solidFill>
              </a:rPr>
              <a:t> of cases, but there were used other different associated methods before or during the lithotripsy to increase its efficiency, so that ESWL could obtain a success in </a:t>
            </a:r>
            <a:r>
              <a:rPr lang="en-US" b="1" dirty="0" smtClean="0">
                <a:solidFill>
                  <a:srgbClr val="C00000"/>
                </a:solidFill>
              </a:rPr>
              <a:t>96,54%</a:t>
            </a:r>
            <a:r>
              <a:rPr lang="en-US" dirty="0" smtClean="0">
                <a:solidFill>
                  <a:schemeClr val="tx1"/>
                </a:solidFill>
              </a:rPr>
              <a:t> of cases. </a:t>
            </a:r>
            <a:endParaRPr lang="ro-RO" dirty="0" smtClean="0">
              <a:solidFill>
                <a:schemeClr val="tx1"/>
              </a:solidFill>
            </a:endParaRPr>
          </a:p>
          <a:p>
            <a:pPr>
              <a:buClr>
                <a:srgbClr val="C00000"/>
              </a:buClr>
              <a:buSzPct val="120000"/>
              <a:buNone/>
            </a:pPr>
            <a:endParaRPr lang="ro-RO" dirty="0" smtClean="0">
              <a:solidFill>
                <a:schemeClr val="tx1"/>
              </a:solidFill>
            </a:endParaRPr>
          </a:p>
          <a:p>
            <a:pPr>
              <a:buClr>
                <a:srgbClr val="C00000"/>
              </a:buClr>
              <a:buSzPct val="120000"/>
              <a:buFont typeface="Wingdings" pitchFamily="2" charset="2"/>
              <a:buChar char="v"/>
            </a:pPr>
            <a:r>
              <a:rPr lang="ro-RO" dirty="0" smtClean="0">
                <a:solidFill>
                  <a:schemeClr val="tx1"/>
                </a:solidFill>
              </a:rPr>
              <a:t> </a:t>
            </a:r>
            <a:r>
              <a:rPr lang="en-US" dirty="0" smtClean="0">
                <a:solidFill>
                  <a:schemeClr val="tx1"/>
                </a:solidFill>
              </a:rPr>
              <a:t>The associated methods were used in 360 of ESWL treatments </a:t>
            </a:r>
            <a:r>
              <a:rPr lang="en-US" dirty="0" err="1" smtClean="0">
                <a:solidFill>
                  <a:schemeClr val="tx1"/>
                </a:solidFill>
              </a:rPr>
              <a:t>meanning</a:t>
            </a:r>
            <a:r>
              <a:rPr lang="en-US" dirty="0" smtClean="0">
                <a:solidFill>
                  <a:schemeClr val="tx1"/>
                </a:solidFill>
              </a:rPr>
              <a:t> </a:t>
            </a:r>
            <a:r>
              <a:rPr lang="en-US" b="1" dirty="0" smtClean="0">
                <a:solidFill>
                  <a:srgbClr val="C00000"/>
                </a:solidFill>
              </a:rPr>
              <a:t>16,39%</a:t>
            </a:r>
            <a:r>
              <a:rPr lang="en-US" dirty="0" smtClean="0">
                <a:solidFill>
                  <a:schemeClr val="tx1"/>
                </a:solidFill>
              </a:rPr>
              <a:t> of cases.</a:t>
            </a:r>
            <a:r>
              <a:rPr lang="ro-RO" dirty="0" smtClean="0">
                <a:solidFill>
                  <a:schemeClr val="tx1"/>
                </a:solidFill>
              </a:rPr>
              <a:t> </a:t>
            </a:r>
            <a:r>
              <a:rPr lang="en-US" dirty="0" smtClean="0">
                <a:solidFill>
                  <a:schemeClr val="tx1"/>
                </a:solidFill>
              </a:rPr>
              <a:t>Those were</a:t>
            </a:r>
            <a:r>
              <a:rPr lang="ro-RO" dirty="0" smtClean="0">
                <a:solidFill>
                  <a:schemeClr val="tx1"/>
                </a:solidFill>
              </a:rPr>
              <a:t>: radiologic</a:t>
            </a:r>
            <a:r>
              <a:rPr lang="en-US" dirty="0" smtClean="0">
                <a:solidFill>
                  <a:schemeClr val="tx1"/>
                </a:solidFill>
              </a:rPr>
              <a:t>al methods </a:t>
            </a:r>
            <a:r>
              <a:rPr lang="ro-RO" dirty="0" smtClean="0">
                <a:solidFill>
                  <a:schemeClr val="tx1"/>
                </a:solidFill>
              </a:rPr>
              <a:t>(9,34%), endoscopic</a:t>
            </a:r>
            <a:r>
              <a:rPr lang="en-US" dirty="0" smtClean="0">
                <a:solidFill>
                  <a:schemeClr val="tx1"/>
                </a:solidFill>
              </a:rPr>
              <a:t> methods</a:t>
            </a:r>
            <a:r>
              <a:rPr lang="ro-RO" dirty="0" smtClean="0">
                <a:solidFill>
                  <a:schemeClr val="tx1"/>
                </a:solidFill>
              </a:rPr>
              <a:t>(6,91%) </a:t>
            </a:r>
            <a:r>
              <a:rPr lang="en-US" dirty="0" smtClean="0">
                <a:solidFill>
                  <a:schemeClr val="tx1"/>
                </a:solidFill>
              </a:rPr>
              <a:t>and</a:t>
            </a:r>
            <a:r>
              <a:rPr lang="ro-RO" dirty="0" smtClean="0">
                <a:solidFill>
                  <a:schemeClr val="tx1"/>
                </a:solidFill>
              </a:rPr>
              <a:t> percuta</a:t>
            </a:r>
            <a:r>
              <a:rPr lang="en-US" dirty="0" err="1" smtClean="0">
                <a:solidFill>
                  <a:schemeClr val="tx1"/>
                </a:solidFill>
              </a:rPr>
              <a:t>neous</a:t>
            </a:r>
            <a:r>
              <a:rPr lang="en-US" dirty="0" smtClean="0">
                <a:solidFill>
                  <a:schemeClr val="tx1"/>
                </a:solidFill>
              </a:rPr>
              <a:t> methods</a:t>
            </a:r>
            <a:r>
              <a:rPr lang="ro-RO" dirty="0" smtClean="0">
                <a:solidFill>
                  <a:schemeClr val="tx1"/>
                </a:solidFill>
              </a:rPr>
              <a:t> (0,14%).</a:t>
            </a:r>
            <a:endParaRPr lang="ro-R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274638"/>
            <a:ext cx="8837295" cy="569424"/>
          </a:xfrm>
        </p:spPr>
        <p:txBody>
          <a:bodyPr/>
          <a:lstStyle/>
          <a:p>
            <a:pPr algn="ctr"/>
            <a:r>
              <a:rPr lang="en-US" b="1" dirty="0" smtClean="0">
                <a:solidFill>
                  <a:srgbClr val="C00000"/>
                </a:solidFill>
              </a:rPr>
              <a:t>Associated methods of ESWL</a:t>
            </a:r>
            <a:endParaRPr lang="ro-RO" b="1" dirty="0">
              <a:solidFill>
                <a:srgbClr val="C00000"/>
              </a:solidFill>
            </a:endParaRPr>
          </a:p>
        </p:txBody>
      </p:sp>
      <p:graphicFrame>
        <p:nvGraphicFramePr>
          <p:cNvPr id="5" name="Content Placeholder 4"/>
          <p:cNvGraphicFramePr>
            <a:graphicFrameLocks noGrp="1"/>
          </p:cNvGraphicFramePr>
          <p:nvPr>
            <p:ph idx="1"/>
          </p:nvPr>
        </p:nvGraphicFramePr>
        <p:xfrm>
          <a:off x="1448973" y="1519311"/>
          <a:ext cx="7695026" cy="513470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151" y="274638"/>
            <a:ext cx="8781024" cy="991454"/>
          </a:xfrm>
        </p:spPr>
        <p:txBody>
          <a:bodyPr/>
          <a:lstStyle/>
          <a:p>
            <a:pPr algn="ctr"/>
            <a:r>
              <a:rPr lang="en-US" sz="2800" b="1" dirty="0" smtClean="0">
                <a:solidFill>
                  <a:srgbClr val="C00000"/>
                </a:solidFill>
              </a:rPr>
              <a:t>The number of ESWL treatments required to </a:t>
            </a:r>
            <a:r>
              <a:rPr lang="en-US" sz="2800" b="1" dirty="0" err="1" smtClean="0">
                <a:solidFill>
                  <a:srgbClr val="C00000"/>
                </a:solidFill>
              </a:rPr>
              <a:t>desintegrate</a:t>
            </a:r>
            <a:r>
              <a:rPr lang="en-US" sz="2800" b="1" dirty="0" smtClean="0">
                <a:solidFill>
                  <a:srgbClr val="C00000"/>
                </a:solidFill>
              </a:rPr>
              <a:t> the calculi</a:t>
            </a:r>
            <a:endParaRPr lang="ro-RO" sz="2800" b="1" dirty="0">
              <a:solidFill>
                <a:srgbClr val="C00000"/>
              </a:solidFill>
            </a:endParaRPr>
          </a:p>
        </p:txBody>
      </p:sp>
      <p:graphicFrame>
        <p:nvGraphicFramePr>
          <p:cNvPr id="4" name="Content Placeholder 3"/>
          <p:cNvGraphicFramePr>
            <a:graphicFrameLocks noGrp="1"/>
          </p:cNvGraphicFramePr>
          <p:nvPr>
            <p:ph idx="1"/>
          </p:nvPr>
        </p:nvGraphicFramePr>
        <p:xfrm>
          <a:off x="436098" y="1491175"/>
          <a:ext cx="8584078" cy="4811151"/>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3432517" y="1659988"/>
            <a:ext cx="1069144" cy="369332"/>
          </a:xfrm>
          <a:prstGeom prst="rect">
            <a:avLst/>
          </a:prstGeom>
          <a:noFill/>
        </p:spPr>
        <p:txBody>
          <a:bodyPr wrap="square" rtlCol="0">
            <a:spAutoFit/>
          </a:bodyPr>
          <a:lstStyle/>
          <a:p>
            <a:r>
              <a:rPr lang="en-US" b="1" dirty="0" smtClean="0"/>
              <a:t>72.13%</a:t>
            </a:r>
            <a:endParaRPr lang="ro-RO" b="1" dirty="0"/>
          </a:p>
        </p:txBody>
      </p:sp>
      <p:sp>
        <p:nvSpPr>
          <p:cNvPr id="8" name="TextBox 7"/>
          <p:cNvSpPr txBox="1"/>
          <p:nvPr/>
        </p:nvSpPr>
        <p:spPr>
          <a:xfrm>
            <a:off x="4389120" y="4079631"/>
            <a:ext cx="1026941" cy="369332"/>
          </a:xfrm>
          <a:prstGeom prst="rect">
            <a:avLst/>
          </a:prstGeom>
          <a:noFill/>
        </p:spPr>
        <p:txBody>
          <a:bodyPr wrap="square" rtlCol="0">
            <a:spAutoFit/>
          </a:bodyPr>
          <a:lstStyle/>
          <a:p>
            <a:r>
              <a:rPr lang="en-US" b="1" dirty="0" smtClean="0"/>
              <a:t>21,07%</a:t>
            </a:r>
            <a:endParaRPr lang="ro-RO" b="1" dirty="0"/>
          </a:p>
        </p:txBody>
      </p:sp>
      <p:sp>
        <p:nvSpPr>
          <p:cNvPr id="9" name="TextBox 8"/>
          <p:cNvSpPr txBox="1"/>
          <p:nvPr/>
        </p:nvSpPr>
        <p:spPr>
          <a:xfrm>
            <a:off x="5641145" y="4839285"/>
            <a:ext cx="844061" cy="369332"/>
          </a:xfrm>
          <a:prstGeom prst="rect">
            <a:avLst/>
          </a:prstGeom>
          <a:noFill/>
        </p:spPr>
        <p:txBody>
          <a:bodyPr wrap="square" rtlCol="0">
            <a:spAutoFit/>
          </a:bodyPr>
          <a:lstStyle/>
          <a:p>
            <a:r>
              <a:rPr lang="en-US" b="1" dirty="0" smtClean="0"/>
              <a:t>5,04%</a:t>
            </a:r>
            <a:endParaRPr lang="ro-RO" b="1" dirty="0"/>
          </a:p>
        </p:txBody>
      </p:sp>
      <p:sp>
        <p:nvSpPr>
          <p:cNvPr id="10" name="TextBox 9"/>
          <p:cNvSpPr txBox="1"/>
          <p:nvPr/>
        </p:nvSpPr>
        <p:spPr>
          <a:xfrm>
            <a:off x="6668086" y="4937760"/>
            <a:ext cx="956603" cy="369332"/>
          </a:xfrm>
          <a:prstGeom prst="rect">
            <a:avLst/>
          </a:prstGeom>
          <a:noFill/>
        </p:spPr>
        <p:txBody>
          <a:bodyPr wrap="square" rtlCol="0">
            <a:spAutoFit/>
          </a:bodyPr>
          <a:lstStyle/>
          <a:p>
            <a:r>
              <a:rPr lang="en-US" b="1" dirty="0" smtClean="0"/>
              <a:t>1,36%</a:t>
            </a:r>
            <a:endParaRPr lang="ro-RO" b="1" dirty="0"/>
          </a:p>
        </p:txBody>
      </p:sp>
      <p:sp>
        <p:nvSpPr>
          <p:cNvPr id="11" name="TextBox 10"/>
          <p:cNvSpPr txBox="1"/>
          <p:nvPr/>
        </p:nvSpPr>
        <p:spPr>
          <a:xfrm>
            <a:off x="7695028" y="5022165"/>
            <a:ext cx="900332" cy="369332"/>
          </a:xfrm>
          <a:prstGeom prst="rect">
            <a:avLst/>
          </a:prstGeom>
          <a:noFill/>
        </p:spPr>
        <p:txBody>
          <a:bodyPr wrap="square" rtlCol="0">
            <a:spAutoFit/>
          </a:bodyPr>
          <a:lstStyle/>
          <a:p>
            <a:r>
              <a:rPr lang="en-US" b="1" dirty="0" smtClean="0"/>
              <a:t>0,37%</a:t>
            </a:r>
            <a:endParaRPr lang="ro-RO"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218" y="274638"/>
            <a:ext cx="8766957" cy="752304"/>
          </a:xfrm>
        </p:spPr>
        <p:txBody>
          <a:bodyPr/>
          <a:lstStyle/>
          <a:p>
            <a:pPr algn="ctr"/>
            <a:r>
              <a:rPr lang="ro-RO" b="1" dirty="0" smtClean="0">
                <a:solidFill>
                  <a:srgbClr val="C00000"/>
                </a:solidFill>
              </a:rPr>
              <a:t>The post-ESWL complications</a:t>
            </a:r>
            <a:endParaRPr lang="ro-RO" b="1" dirty="0">
              <a:solidFill>
                <a:srgbClr val="C00000"/>
              </a:solidFill>
            </a:endParaRPr>
          </a:p>
        </p:txBody>
      </p:sp>
      <p:graphicFrame>
        <p:nvGraphicFramePr>
          <p:cNvPr id="6" name="Content Placeholder 5"/>
          <p:cNvGraphicFramePr>
            <a:graphicFrameLocks noGrp="1"/>
          </p:cNvGraphicFramePr>
          <p:nvPr>
            <p:ph idx="1"/>
          </p:nvPr>
        </p:nvGraphicFramePr>
        <p:xfrm>
          <a:off x="2068513" y="1096962"/>
          <a:ext cx="6951662" cy="557112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354" y="274638"/>
            <a:ext cx="8738821" cy="696033"/>
          </a:xfrm>
        </p:spPr>
        <p:txBody>
          <a:bodyPr/>
          <a:lstStyle/>
          <a:p>
            <a:r>
              <a:rPr lang="ro-RO" sz="2800" b="1" dirty="0" smtClean="0">
                <a:solidFill>
                  <a:srgbClr val="0070C0"/>
                </a:solidFill>
              </a:rPr>
              <a:t>The</a:t>
            </a:r>
            <a:r>
              <a:rPr lang="ro-RO" sz="2800" b="1" dirty="0" smtClean="0">
                <a:solidFill>
                  <a:srgbClr val="0070C0"/>
                </a:solidFill>
              </a:rPr>
              <a:t> post-ESWL obstructive complications:</a:t>
            </a:r>
            <a:endParaRPr lang="ro-RO" sz="2800" b="1" dirty="0">
              <a:solidFill>
                <a:srgbClr val="0070C0"/>
              </a:solidFill>
            </a:endParaRPr>
          </a:p>
        </p:txBody>
      </p:sp>
      <p:graphicFrame>
        <p:nvGraphicFramePr>
          <p:cNvPr id="4" name="Content Placeholder 3"/>
          <p:cNvGraphicFramePr>
            <a:graphicFrameLocks noGrp="1"/>
          </p:cNvGraphicFramePr>
          <p:nvPr>
            <p:ph idx="1"/>
          </p:nvPr>
        </p:nvGraphicFramePr>
        <p:xfrm>
          <a:off x="1814513" y="1800666"/>
          <a:ext cx="7205662" cy="4325498"/>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rot="16200000" flipH="1">
            <a:off x="2771335" y="2405575"/>
            <a:ext cx="464234" cy="1547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6200000" flipH="1">
            <a:off x="5141741" y="4972928"/>
            <a:ext cx="604911" cy="1406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321169" y="1814732"/>
            <a:ext cx="1463040" cy="369332"/>
          </a:xfrm>
          <a:prstGeom prst="rect">
            <a:avLst/>
          </a:prstGeom>
          <a:noFill/>
        </p:spPr>
        <p:txBody>
          <a:bodyPr wrap="square" rtlCol="0">
            <a:spAutoFit/>
          </a:bodyPr>
          <a:lstStyle/>
          <a:p>
            <a:r>
              <a:rPr lang="ro-RO" b="1" dirty="0" smtClean="0"/>
              <a:t>28 </a:t>
            </a:r>
            <a:r>
              <a:rPr lang="ro-RO" b="1" dirty="0" smtClean="0"/>
              <a:t>patients</a:t>
            </a:r>
            <a:endParaRPr lang="ro-RO" b="1" dirty="0"/>
          </a:p>
        </p:txBody>
      </p:sp>
      <p:sp>
        <p:nvSpPr>
          <p:cNvPr id="10" name="TextBox 9"/>
          <p:cNvSpPr txBox="1"/>
          <p:nvPr/>
        </p:nvSpPr>
        <p:spPr>
          <a:xfrm>
            <a:off x="4979963" y="5373858"/>
            <a:ext cx="1645920" cy="369332"/>
          </a:xfrm>
          <a:prstGeom prst="rect">
            <a:avLst/>
          </a:prstGeom>
          <a:noFill/>
        </p:spPr>
        <p:txBody>
          <a:bodyPr wrap="square" rtlCol="0">
            <a:spAutoFit/>
          </a:bodyPr>
          <a:lstStyle/>
          <a:p>
            <a:r>
              <a:rPr lang="ro-RO" b="1" dirty="0" smtClean="0"/>
              <a:t>91 </a:t>
            </a:r>
            <a:r>
              <a:rPr lang="ro-RO" b="1" dirty="0" smtClean="0"/>
              <a:t>patients</a:t>
            </a:r>
            <a:endParaRPr lang="ro-RO"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948" y="274638"/>
            <a:ext cx="8823227" cy="752304"/>
          </a:xfrm>
        </p:spPr>
        <p:txBody>
          <a:bodyPr/>
          <a:lstStyle/>
          <a:p>
            <a:pPr algn="ctr"/>
            <a:r>
              <a:rPr lang="ro-RO" sz="2800" b="1" dirty="0" smtClean="0">
                <a:solidFill>
                  <a:srgbClr val="C00000"/>
                </a:solidFill>
              </a:rPr>
              <a:t>The proceed of resolving the obstructive complications</a:t>
            </a:r>
            <a:endParaRPr lang="ro-RO" sz="2800" b="1" dirty="0">
              <a:solidFill>
                <a:srgbClr val="C00000"/>
              </a:solidFill>
            </a:endParaRPr>
          </a:p>
        </p:txBody>
      </p:sp>
      <p:graphicFrame>
        <p:nvGraphicFramePr>
          <p:cNvPr id="4" name="Content Placeholder 3"/>
          <p:cNvGraphicFramePr>
            <a:graphicFrameLocks noGrp="1"/>
          </p:cNvGraphicFramePr>
          <p:nvPr>
            <p:ph idx="1"/>
          </p:nvPr>
        </p:nvGraphicFramePr>
        <p:xfrm>
          <a:off x="2025650" y="1181100"/>
          <a:ext cx="6994525" cy="4945063"/>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rot="10800000">
            <a:off x="2630659" y="2377441"/>
            <a:ext cx="436099" cy="4079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4768948" y="1941342"/>
            <a:ext cx="562707" cy="3235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6161649" y="4515728"/>
            <a:ext cx="534573" cy="562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913207" y="2082019"/>
            <a:ext cx="1547446" cy="338554"/>
          </a:xfrm>
          <a:prstGeom prst="rect">
            <a:avLst/>
          </a:prstGeom>
          <a:noFill/>
        </p:spPr>
        <p:txBody>
          <a:bodyPr wrap="square" rtlCol="0">
            <a:spAutoFit/>
          </a:bodyPr>
          <a:lstStyle/>
          <a:p>
            <a:r>
              <a:rPr lang="ro-RO" sz="1600" b="1" dirty="0" smtClean="0"/>
              <a:t>65 </a:t>
            </a:r>
            <a:r>
              <a:rPr lang="ro-RO" sz="1600" b="1" dirty="0" smtClean="0"/>
              <a:t>patients</a:t>
            </a:r>
            <a:endParaRPr lang="ro-RO" sz="16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813" y="246504"/>
            <a:ext cx="8795092" cy="794506"/>
          </a:xfrm>
        </p:spPr>
        <p:txBody>
          <a:bodyPr/>
          <a:lstStyle/>
          <a:p>
            <a:pPr algn="ctr"/>
            <a:r>
              <a:rPr lang="ro-RO" sz="2800" b="1" dirty="0" smtClean="0">
                <a:solidFill>
                  <a:srgbClr val="C00000"/>
                </a:solidFill>
              </a:rPr>
              <a:t>Successful ESWL treatments/failed ESWL treatments</a:t>
            </a:r>
            <a:endParaRPr lang="ro-RO" sz="2800" b="1" dirty="0">
              <a:solidFill>
                <a:srgbClr val="C00000"/>
              </a:solidFill>
            </a:endParaRPr>
          </a:p>
        </p:txBody>
      </p:sp>
      <p:graphicFrame>
        <p:nvGraphicFramePr>
          <p:cNvPr id="4" name="Content Placeholder 3"/>
          <p:cNvGraphicFramePr>
            <a:graphicFrameLocks noGrp="1"/>
          </p:cNvGraphicFramePr>
          <p:nvPr>
            <p:ph idx="1"/>
          </p:nvPr>
        </p:nvGraphicFramePr>
        <p:xfrm>
          <a:off x="928468" y="1012874"/>
          <a:ext cx="8091705" cy="56411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354" y="274638"/>
            <a:ext cx="8738821" cy="175528"/>
          </a:xfrm>
        </p:spPr>
        <p:txBody>
          <a:bodyPr/>
          <a:lstStyle/>
          <a:p>
            <a:endParaRPr lang="ro-RO" dirty="0"/>
          </a:p>
        </p:txBody>
      </p:sp>
      <p:sp>
        <p:nvSpPr>
          <p:cNvPr id="3" name="Content Placeholder 2"/>
          <p:cNvSpPr>
            <a:spLocks noGrp="1"/>
          </p:cNvSpPr>
          <p:nvPr>
            <p:ph idx="1"/>
          </p:nvPr>
        </p:nvSpPr>
        <p:spPr>
          <a:xfrm>
            <a:off x="168812" y="407963"/>
            <a:ext cx="8851363" cy="6175717"/>
          </a:xfrm>
        </p:spPr>
        <p:txBody>
          <a:bodyPr/>
          <a:lstStyle/>
          <a:p>
            <a:pPr>
              <a:buNone/>
            </a:pPr>
            <a:r>
              <a:rPr lang="ro-RO" dirty="0" smtClean="0"/>
              <a:t>         </a:t>
            </a:r>
            <a:r>
              <a:rPr lang="ro-RO" sz="2200" dirty="0" smtClean="0"/>
              <a:t>An important criterion in the evaluation of the ESWL efficiency and the results obtained is the rate of stone free. For thet the patients were evaluated after 1 and 3 mounts after the treatment.</a:t>
            </a:r>
          </a:p>
          <a:p>
            <a:pPr>
              <a:buNone/>
            </a:pPr>
            <a:r>
              <a:rPr lang="ro-RO" sz="2200" dirty="0" smtClean="0"/>
              <a:t> </a:t>
            </a:r>
            <a:r>
              <a:rPr lang="ro-RO" sz="2200" dirty="0" smtClean="0"/>
              <a:t>         At the medical consult were presented 1305 patients.</a:t>
            </a:r>
            <a:endParaRPr lang="ro-RO" dirty="0" smtClean="0"/>
          </a:p>
          <a:p>
            <a:pPr>
              <a:buNone/>
            </a:pPr>
            <a:endParaRPr lang="ro-RO" dirty="0" smtClean="0"/>
          </a:p>
          <a:p>
            <a:pPr>
              <a:buNone/>
            </a:pPr>
            <a:endParaRPr lang="ro-RO" dirty="0" smtClean="0"/>
          </a:p>
          <a:p>
            <a:pPr>
              <a:buNone/>
            </a:pPr>
            <a:endParaRPr lang="ro-RO" dirty="0" smtClean="0"/>
          </a:p>
          <a:p>
            <a:pPr>
              <a:buNone/>
            </a:pPr>
            <a:endParaRPr lang="ro-RO" dirty="0"/>
          </a:p>
        </p:txBody>
      </p:sp>
      <p:graphicFrame>
        <p:nvGraphicFramePr>
          <p:cNvPr id="4" name="Chart 3"/>
          <p:cNvGraphicFramePr/>
          <p:nvPr/>
        </p:nvGraphicFramePr>
        <p:xfrm>
          <a:off x="2841674" y="2771336"/>
          <a:ext cx="5486400" cy="33832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57" y="274639"/>
            <a:ext cx="8696618" cy="710100"/>
          </a:xfrm>
        </p:spPr>
        <p:txBody>
          <a:bodyPr/>
          <a:lstStyle/>
          <a:p>
            <a:pPr algn="ctr"/>
            <a:r>
              <a:rPr lang="ro-RO" b="1" dirty="0" smtClean="0">
                <a:solidFill>
                  <a:srgbClr val="C00000"/>
                </a:solidFill>
              </a:rPr>
              <a:t>Conclusions:</a:t>
            </a:r>
            <a:endParaRPr lang="ro-RO" b="1" dirty="0">
              <a:solidFill>
                <a:srgbClr val="C00000"/>
              </a:solidFill>
            </a:endParaRPr>
          </a:p>
        </p:txBody>
      </p:sp>
      <p:sp>
        <p:nvSpPr>
          <p:cNvPr id="3" name="Content Placeholder 2"/>
          <p:cNvSpPr>
            <a:spLocks noGrp="1"/>
          </p:cNvSpPr>
          <p:nvPr>
            <p:ph idx="1"/>
          </p:nvPr>
        </p:nvSpPr>
        <p:spPr>
          <a:xfrm>
            <a:off x="2250831" y="1223890"/>
            <a:ext cx="6769345" cy="4902274"/>
          </a:xfrm>
        </p:spPr>
        <p:txBody>
          <a:bodyPr/>
          <a:lstStyle/>
          <a:p>
            <a:pPr>
              <a:buClr>
                <a:srgbClr val="C00000"/>
              </a:buClr>
              <a:buSzPct val="129000"/>
              <a:buFont typeface="Wingdings" pitchFamily="2" charset="2"/>
              <a:buChar char="v"/>
            </a:pPr>
            <a:r>
              <a:rPr lang="ro-RO" sz="2200" dirty="0" smtClean="0">
                <a:solidFill>
                  <a:schemeClr val="tx1"/>
                </a:solidFill>
              </a:rPr>
              <a:t>Based on the study effectuated dur</a:t>
            </a:r>
            <a:r>
              <a:rPr lang="en-US" sz="2200" dirty="0" err="1" smtClean="0">
                <a:solidFill>
                  <a:schemeClr val="tx1"/>
                </a:solidFill>
              </a:rPr>
              <a:t>i</a:t>
            </a:r>
            <a:r>
              <a:rPr lang="ro-RO" sz="2200" dirty="0" smtClean="0">
                <a:solidFill>
                  <a:schemeClr val="tx1"/>
                </a:solidFill>
              </a:rPr>
              <a:t>ng January 2008-December 2010 in 94,15% of cases ESWL was performed with success in treatment of reno-ureteral lithiasis, having a failure in 3,46% of cases</a:t>
            </a:r>
            <a:r>
              <a:rPr lang="ro-RO" sz="2200" dirty="0" smtClean="0">
                <a:solidFill>
                  <a:schemeClr val="tx1"/>
                </a:solidFill>
              </a:rPr>
              <a:t>. </a:t>
            </a:r>
            <a:endParaRPr lang="ro-RO" sz="2200" dirty="0" smtClean="0">
              <a:solidFill>
                <a:schemeClr val="tx1"/>
              </a:solidFill>
            </a:endParaRPr>
          </a:p>
          <a:p>
            <a:pPr>
              <a:buClr>
                <a:srgbClr val="C00000"/>
              </a:buClr>
              <a:buSzPct val="129000"/>
              <a:buFont typeface="Wingdings" pitchFamily="2" charset="2"/>
              <a:buChar char="v"/>
            </a:pPr>
            <a:endParaRPr lang="ro-RO" sz="2200" dirty="0" smtClean="0">
              <a:solidFill>
                <a:schemeClr val="bg1"/>
              </a:solidFill>
            </a:endParaRPr>
          </a:p>
          <a:p>
            <a:pPr>
              <a:buClr>
                <a:srgbClr val="C00000"/>
              </a:buClr>
              <a:buSzPct val="129000"/>
              <a:buFont typeface="Wingdings" pitchFamily="2" charset="2"/>
              <a:buChar char="v"/>
            </a:pPr>
            <a:r>
              <a:rPr lang="ro-RO" sz="2200" dirty="0" smtClean="0">
                <a:solidFill>
                  <a:schemeClr val="bg1"/>
                </a:solidFill>
              </a:rPr>
              <a:t> </a:t>
            </a:r>
            <a:r>
              <a:rPr lang="ro-RO" sz="2200" dirty="0" smtClean="0">
                <a:solidFill>
                  <a:schemeClr val="tx1"/>
                </a:solidFill>
              </a:rPr>
              <a:t>Regarding the procedure</a:t>
            </a:r>
            <a:r>
              <a:rPr lang="en-US" sz="2200" dirty="0" smtClean="0">
                <a:solidFill>
                  <a:schemeClr val="tx1"/>
                </a:solidFill>
              </a:rPr>
              <a:t>’s</a:t>
            </a:r>
            <a:r>
              <a:rPr lang="ro-RO" sz="2200" dirty="0" smtClean="0">
                <a:solidFill>
                  <a:schemeClr val="tx1"/>
                </a:solidFill>
              </a:rPr>
              <a:t> rate of stone free</a:t>
            </a:r>
            <a:r>
              <a:rPr lang="en-US" sz="2200" dirty="0" smtClean="0">
                <a:solidFill>
                  <a:schemeClr val="tx1"/>
                </a:solidFill>
              </a:rPr>
              <a:t>, the minimally invasive nature, the lower percent of complications, the patient’s </a:t>
            </a:r>
            <a:r>
              <a:rPr lang="en-US" sz="2200" dirty="0" err="1" smtClean="0">
                <a:solidFill>
                  <a:schemeClr val="tx1"/>
                </a:solidFill>
              </a:rPr>
              <a:t>phisycal</a:t>
            </a:r>
            <a:r>
              <a:rPr lang="en-US" sz="2200" dirty="0" smtClean="0">
                <a:solidFill>
                  <a:schemeClr val="tx1"/>
                </a:solidFill>
              </a:rPr>
              <a:t> psychological convenience and it’s rapid socio-</a:t>
            </a:r>
            <a:r>
              <a:rPr lang="en-US" sz="2200" dirty="0" err="1" smtClean="0">
                <a:solidFill>
                  <a:schemeClr val="tx1"/>
                </a:solidFill>
              </a:rPr>
              <a:t>familly</a:t>
            </a:r>
            <a:r>
              <a:rPr lang="en-US" sz="2200" dirty="0" smtClean="0">
                <a:solidFill>
                  <a:schemeClr val="tx1"/>
                </a:solidFill>
              </a:rPr>
              <a:t> reinsertion, we can conclude that ESWL is not only an effective therapy but also a very safe one being a revolutionary method in the treatment of </a:t>
            </a:r>
            <a:r>
              <a:rPr lang="en-US" sz="2200" dirty="0" err="1" smtClean="0">
                <a:solidFill>
                  <a:schemeClr val="tx1"/>
                </a:solidFill>
              </a:rPr>
              <a:t>reno-ureteral</a:t>
            </a:r>
            <a:r>
              <a:rPr lang="en-US" sz="2200" dirty="0" smtClean="0">
                <a:solidFill>
                  <a:schemeClr val="tx1"/>
                </a:solidFill>
              </a:rPr>
              <a:t> </a:t>
            </a:r>
            <a:r>
              <a:rPr lang="en-US" sz="2200" dirty="0" err="1" smtClean="0">
                <a:solidFill>
                  <a:schemeClr val="tx1"/>
                </a:solidFill>
              </a:rPr>
              <a:t>lithiasis</a:t>
            </a:r>
            <a:r>
              <a:rPr lang="en-US" sz="2200" dirty="0" smtClean="0">
                <a:solidFill>
                  <a:schemeClr val="tx1"/>
                </a:solidFill>
              </a:rPr>
              <a:t>.</a:t>
            </a:r>
            <a:endParaRPr lang="ro-RO" sz="2200" dirty="0" smtClean="0">
              <a:solidFill>
                <a:schemeClr val="tx1"/>
              </a:solidFill>
            </a:endParaRPr>
          </a:p>
          <a:p>
            <a:pPr>
              <a:buNone/>
            </a:pPr>
            <a:endParaRPr lang="ro-R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703513" y="274638"/>
            <a:ext cx="6316662" cy="189596"/>
          </a:xfrm>
        </p:spPr>
        <p:txBody>
          <a:bodyPr/>
          <a:lstStyle/>
          <a:p>
            <a:endParaRPr lang="ro-RO" dirty="0"/>
          </a:p>
        </p:txBody>
      </p:sp>
      <p:sp>
        <p:nvSpPr>
          <p:cNvPr id="59395" name="Rectangle 3"/>
          <p:cNvSpPr>
            <a:spLocks noGrp="1" noChangeArrowheads="1"/>
          </p:cNvSpPr>
          <p:nvPr>
            <p:ph type="body" idx="1"/>
          </p:nvPr>
        </p:nvSpPr>
        <p:spPr>
          <a:xfrm>
            <a:off x="1983545" y="1266091"/>
            <a:ext cx="7036630" cy="4860071"/>
          </a:xfrm>
        </p:spPr>
        <p:txBody>
          <a:bodyPr/>
          <a:lstStyle/>
          <a:p>
            <a:pPr>
              <a:buNone/>
            </a:pPr>
            <a:r>
              <a:rPr lang="ro-RO" dirty="0"/>
              <a:t>  </a:t>
            </a:r>
            <a:r>
              <a:rPr lang="ro-RO" dirty="0" smtClean="0"/>
              <a:t>         </a:t>
            </a:r>
            <a:r>
              <a:rPr lang="ro-RO" dirty="0" smtClean="0">
                <a:solidFill>
                  <a:schemeClr val="tx1"/>
                </a:solidFill>
              </a:rPr>
              <a:t>In our days, the Extracorporeal Shock Waves Lithotripsy is a technique used in treatment of reno-ureteral lithiasis based on using the high-energy shock waves to desintegrate renal and ureteral calculi without injuring the surrounding tissues.</a:t>
            </a:r>
          </a:p>
          <a:p>
            <a:pPr>
              <a:buNone/>
            </a:pPr>
            <a:endParaRPr lang="ro-RO" dirty="0">
              <a:solidFill>
                <a:schemeClr val="tx1"/>
              </a:solidFill>
            </a:endParaRPr>
          </a:p>
          <a:p>
            <a:pPr>
              <a:buNone/>
            </a:pPr>
            <a:r>
              <a:rPr lang="ro-RO" dirty="0" smtClean="0">
                <a:solidFill>
                  <a:schemeClr val="tx1"/>
                </a:solidFill>
              </a:rPr>
              <a:t>         The purpose of this paper is to highlight the results obtained by practicing this minimally invasive technique to treat reno-ureteal lithiasis.</a:t>
            </a:r>
          </a:p>
          <a:p>
            <a:pPr>
              <a:buNone/>
            </a:pPr>
            <a:endParaRPr lang="ro-RO" dirty="0">
              <a:solidFill>
                <a:schemeClr val="tx1"/>
              </a:solidFill>
            </a:endParaRPr>
          </a:p>
          <a:p>
            <a:pPr>
              <a:buNone/>
            </a:pPr>
            <a:endParaRPr lang="ro-RO" dirty="0" smtClean="0">
              <a:solidFill>
                <a:schemeClr val="tx1"/>
              </a:solidFill>
            </a:endParaRPr>
          </a:p>
          <a:p>
            <a:pPr>
              <a:buNone/>
            </a:pPr>
            <a:endParaRPr lang="ro-R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3513" y="274638"/>
            <a:ext cx="6316662" cy="62987"/>
          </a:xfrm>
        </p:spPr>
        <p:txBody>
          <a:bodyPr/>
          <a:lstStyle/>
          <a:p>
            <a:endParaRPr lang="ro-RO" dirty="0"/>
          </a:p>
        </p:txBody>
      </p:sp>
      <p:pic>
        <p:nvPicPr>
          <p:cNvPr id="4" name="Content Placeholder 3" descr="ESWL.png"/>
          <p:cNvPicPr>
            <a:picLocks noGrp="1" noChangeAspect="1"/>
          </p:cNvPicPr>
          <p:nvPr>
            <p:ph idx="1"/>
          </p:nvPr>
        </p:nvPicPr>
        <p:blipFill>
          <a:blip r:embed="rId2"/>
          <a:stretch>
            <a:fillRect/>
          </a:stretch>
        </p:blipFill>
        <p:spPr>
          <a:xfrm>
            <a:off x="0" y="3038622"/>
            <a:ext cx="5303520" cy="3819378"/>
          </a:xfrm>
        </p:spPr>
      </p:pic>
      <p:sp>
        <p:nvSpPr>
          <p:cNvPr id="5" name="Rectangle 4"/>
          <p:cNvSpPr/>
          <p:nvPr/>
        </p:nvSpPr>
        <p:spPr>
          <a:xfrm>
            <a:off x="253219" y="452570"/>
            <a:ext cx="8707902" cy="2554545"/>
          </a:xfrm>
          <a:prstGeom prst="rect">
            <a:avLst/>
          </a:prstGeom>
        </p:spPr>
        <p:txBody>
          <a:bodyPr wrap="square">
            <a:spAutoFit/>
          </a:bodyPr>
          <a:lstStyle/>
          <a:p>
            <a:pPr>
              <a:buClr>
                <a:srgbClr val="00B050"/>
              </a:buClr>
              <a:buSzPct val="80000"/>
            </a:pPr>
            <a:r>
              <a:rPr lang="ro-RO" sz="2000" dirty="0" smtClean="0"/>
              <a:t>         For practicing this technique at the Extracorporeal Shock Wave Lithotripsy Department of Targu Mures is used the Siemens Lithostar litotriptor of 2nd generation with radiological system in localization and focus of the calculus.</a:t>
            </a:r>
          </a:p>
          <a:p>
            <a:pPr>
              <a:buClr>
                <a:srgbClr val="00B050"/>
              </a:buClr>
              <a:buSzPct val="80000"/>
            </a:pPr>
            <a:endParaRPr lang="ro-RO" sz="2000" dirty="0" smtClean="0"/>
          </a:p>
          <a:p>
            <a:pPr>
              <a:buClr>
                <a:srgbClr val="00B050"/>
              </a:buClr>
              <a:buSzPct val="80000"/>
            </a:pPr>
            <a:r>
              <a:rPr lang="ro-RO" sz="2000" dirty="0" smtClean="0"/>
              <a:t>        The shock waves produced by the generator of the electromagnetic waves are focused and directed to the calculi trough a computerized system  causing their desintegration.</a:t>
            </a:r>
            <a:endParaRPr lang="ro-RO" sz="2000" dirty="0"/>
          </a:p>
        </p:txBody>
      </p:sp>
      <p:sp>
        <p:nvSpPr>
          <p:cNvPr id="6" name="Rectangle 5"/>
          <p:cNvSpPr/>
          <p:nvPr/>
        </p:nvSpPr>
        <p:spPr>
          <a:xfrm>
            <a:off x="5303521" y="3727937"/>
            <a:ext cx="3840480" cy="1938992"/>
          </a:xfrm>
          <a:prstGeom prst="rect">
            <a:avLst/>
          </a:prstGeom>
        </p:spPr>
        <p:txBody>
          <a:bodyPr wrap="square">
            <a:spAutoFit/>
          </a:bodyPr>
          <a:lstStyle/>
          <a:p>
            <a:pPr>
              <a:buClr>
                <a:srgbClr val="00B050"/>
              </a:buClr>
              <a:buSzPct val="80000"/>
            </a:pPr>
            <a:r>
              <a:rPr lang="ro-RO" dirty="0" smtClean="0"/>
              <a:t>    </a:t>
            </a:r>
            <a:r>
              <a:rPr lang="ro-RO" sz="2000" dirty="0" smtClean="0"/>
              <a:t>The procedure is not painful and it doesn</a:t>
            </a:r>
            <a:r>
              <a:rPr lang="en-US" sz="2000" dirty="0" smtClean="0"/>
              <a:t>’t involve </a:t>
            </a:r>
            <a:r>
              <a:rPr lang="en-US" sz="2000" dirty="0" err="1" smtClean="0"/>
              <a:t>anaesthesia</a:t>
            </a:r>
            <a:r>
              <a:rPr lang="en-US" sz="2000" dirty="0" smtClean="0"/>
              <a:t> (only exceptionally), at the moment there is </a:t>
            </a:r>
            <a:r>
              <a:rPr lang="en-US" sz="2000" dirty="0" err="1" smtClean="0"/>
              <a:t>practised</a:t>
            </a:r>
            <a:r>
              <a:rPr lang="en-US" sz="2000" dirty="0" smtClean="0"/>
              <a:t> only the intravenous analgesia.</a:t>
            </a:r>
            <a:endParaRPr lang="ro-RO"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3513" y="274638"/>
            <a:ext cx="6316662" cy="316205"/>
          </a:xfrm>
        </p:spPr>
        <p:txBody>
          <a:bodyPr/>
          <a:lstStyle/>
          <a:p>
            <a:endParaRPr lang="ro-RO" dirty="0"/>
          </a:p>
        </p:txBody>
      </p:sp>
      <p:sp>
        <p:nvSpPr>
          <p:cNvPr id="3" name="Content Placeholder 2"/>
          <p:cNvSpPr>
            <a:spLocks noGrp="1"/>
          </p:cNvSpPr>
          <p:nvPr>
            <p:ph idx="1"/>
          </p:nvPr>
        </p:nvSpPr>
        <p:spPr>
          <a:xfrm>
            <a:off x="2236763" y="1153551"/>
            <a:ext cx="6783413" cy="4972612"/>
          </a:xfrm>
        </p:spPr>
        <p:txBody>
          <a:bodyPr/>
          <a:lstStyle/>
          <a:p>
            <a:pPr>
              <a:buClr>
                <a:srgbClr val="C00000"/>
              </a:buClr>
              <a:buSzPct val="120000"/>
              <a:buFont typeface="Wingdings" pitchFamily="2" charset="2"/>
              <a:buChar char="v"/>
            </a:pPr>
            <a:r>
              <a:rPr lang="en-US" dirty="0" smtClean="0">
                <a:solidFill>
                  <a:schemeClr val="tx1"/>
                </a:solidFill>
              </a:rPr>
              <a:t>This study was conducted over a period of     </a:t>
            </a:r>
            <a:r>
              <a:rPr lang="en-US" b="1" dirty="0" smtClean="0">
                <a:solidFill>
                  <a:srgbClr val="C00000"/>
                </a:solidFill>
              </a:rPr>
              <a:t>3</a:t>
            </a:r>
            <a:r>
              <a:rPr lang="en-US" dirty="0" smtClean="0">
                <a:solidFill>
                  <a:schemeClr val="tx1"/>
                </a:solidFill>
              </a:rPr>
              <a:t> </a:t>
            </a:r>
            <a:r>
              <a:rPr lang="en-US" b="1" dirty="0" smtClean="0">
                <a:solidFill>
                  <a:srgbClr val="C00000"/>
                </a:solidFill>
              </a:rPr>
              <a:t>years (January 2008-December 2010)</a:t>
            </a:r>
            <a:r>
              <a:rPr lang="en-US" dirty="0" smtClean="0">
                <a:solidFill>
                  <a:schemeClr val="tx1"/>
                </a:solidFill>
              </a:rPr>
              <a:t> during which has been performed ESWL on </a:t>
            </a:r>
            <a:r>
              <a:rPr lang="en-US" b="1" dirty="0" smtClean="0">
                <a:solidFill>
                  <a:srgbClr val="C00000"/>
                </a:solidFill>
              </a:rPr>
              <a:t>1998 patients </a:t>
            </a:r>
            <a:r>
              <a:rPr lang="en-US" dirty="0" smtClean="0">
                <a:solidFill>
                  <a:schemeClr val="tx1"/>
                </a:solidFill>
              </a:rPr>
              <a:t>diagnosed with </a:t>
            </a:r>
            <a:r>
              <a:rPr lang="en-US" dirty="0" err="1" smtClean="0">
                <a:solidFill>
                  <a:schemeClr val="tx1"/>
                </a:solidFill>
              </a:rPr>
              <a:t>reno-ureteral</a:t>
            </a:r>
            <a:r>
              <a:rPr lang="en-US" dirty="0" smtClean="0">
                <a:solidFill>
                  <a:schemeClr val="tx1"/>
                </a:solidFill>
              </a:rPr>
              <a:t> </a:t>
            </a:r>
            <a:r>
              <a:rPr lang="en-US" dirty="0" err="1" smtClean="0">
                <a:solidFill>
                  <a:schemeClr val="tx1"/>
                </a:solidFill>
              </a:rPr>
              <a:t>lithiasis</a:t>
            </a:r>
            <a:r>
              <a:rPr lang="en-US" dirty="0" smtClean="0">
                <a:solidFill>
                  <a:schemeClr val="tx1"/>
                </a:solidFill>
              </a:rPr>
              <a:t>.</a:t>
            </a:r>
            <a:endParaRPr lang="ro-RO" dirty="0">
              <a:solidFill>
                <a:schemeClr val="tx1"/>
              </a:solidFill>
            </a:endParaRPr>
          </a:p>
          <a:p>
            <a:pPr>
              <a:buClr>
                <a:srgbClr val="C00000"/>
              </a:buClr>
              <a:buSzPct val="120000"/>
              <a:buNone/>
            </a:pPr>
            <a:endParaRPr lang="ro-RO" dirty="0">
              <a:solidFill>
                <a:schemeClr val="tx1"/>
              </a:solidFill>
            </a:endParaRPr>
          </a:p>
          <a:p>
            <a:pPr>
              <a:buClr>
                <a:srgbClr val="C00000"/>
              </a:buClr>
              <a:buSzPct val="120000"/>
              <a:buFont typeface="Wingdings" pitchFamily="2" charset="2"/>
              <a:buChar char="v"/>
            </a:pPr>
            <a:endParaRPr lang="ro-RO" dirty="0">
              <a:solidFill>
                <a:schemeClr val="tx1"/>
              </a:solidFill>
            </a:endParaRPr>
          </a:p>
          <a:p>
            <a:pPr>
              <a:buClr>
                <a:srgbClr val="C00000"/>
              </a:buClr>
              <a:buSzPct val="120000"/>
              <a:buFont typeface="Wingdings" pitchFamily="2" charset="2"/>
              <a:buChar char="v"/>
            </a:pPr>
            <a:r>
              <a:rPr lang="ro-RO" dirty="0" smtClean="0">
                <a:solidFill>
                  <a:schemeClr val="tx1"/>
                </a:solidFill>
              </a:rPr>
              <a:t> </a:t>
            </a:r>
            <a:r>
              <a:rPr lang="en-US" dirty="0" smtClean="0">
                <a:solidFill>
                  <a:schemeClr val="tx1"/>
                </a:solidFill>
              </a:rPr>
              <a:t>The total number of ESWL treatments was </a:t>
            </a:r>
            <a:r>
              <a:rPr lang="en-US" b="1" dirty="0" smtClean="0">
                <a:solidFill>
                  <a:srgbClr val="C00000"/>
                </a:solidFill>
              </a:rPr>
              <a:t>2197</a:t>
            </a:r>
            <a:r>
              <a:rPr lang="en-US" dirty="0" smtClean="0">
                <a:solidFill>
                  <a:schemeClr val="tx1"/>
                </a:solidFill>
              </a:rPr>
              <a:t>.</a:t>
            </a:r>
            <a:endParaRPr lang="ro-RO" dirty="0">
              <a:solidFill>
                <a:schemeClr val="tx1"/>
              </a:solidFill>
            </a:endParaRPr>
          </a:p>
          <a:p>
            <a:pPr>
              <a:buClr>
                <a:srgbClr val="C00000"/>
              </a:buClr>
              <a:buSzPct val="120000"/>
              <a:buFont typeface="Wingdings" pitchFamily="2" charset="2"/>
              <a:buChar char="v"/>
            </a:pPr>
            <a:r>
              <a:rPr lang="ro-RO" dirty="0">
                <a:solidFill>
                  <a:schemeClr val="tx1"/>
                </a:solidFill>
              </a:rPr>
              <a:t> </a:t>
            </a:r>
            <a:r>
              <a:rPr lang="en-US" dirty="0" smtClean="0">
                <a:solidFill>
                  <a:schemeClr val="tx1"/>
                </a:solidFill>
              </a:rPr>
              <a:t>The number of ESWL treatments/patient was </a:t>
            </a:r>
            <a:r>
              <a:rPr lang="en-US" b="1" dirty="0" smtClean="0">
                <a:solidFill>
                  <a:srgbClr val="C00000"/>
                </a:solidFill>
              </a:rPr>
              <a:t>1,09</a:t>
            </a:r>
            <a:r>
              <a:rPr lang="en-US" dirty="0" smtClean="0">
                <a:solidFill>
                  <a:schemeClr val="tx1"/>
                </a:solidFill>
              </a:rPr>
              <a:t>.</a:t>
            </a:r>
            <a:endParaRPr lang="ro-RO"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 y="274638"/>
            <a:ext cx="8654415" cy="808574"/>
          </a:xfrm>
        </p:spPr>
        <p:txBody>
          <a:bodyPr/>
          <a:lstStyle/>
          <a:p>
            <a:pPr algn="ctr"/>
            <a:r>
              <a:rPr lang="en-US" b="1" dirty="0" smtClean="0">
                <a:solidFill>
                  <a:srgbClr val="C00000"/>
                </a:solidFill>
              </a:rPr>
              <a:t>The distribution of the patients by sex</a:t>
            </a:r>
            <a:endParaRPr lang="ro-RO" b="1" dirty="0">
              <a:solidFill>
                <a:srgbClr val="C00000"/>
              </a:solidFill>
            </a:endParaRPr>
          </a:p>
        </p:txBody>
      </p:sp>
      <p:graphicFrame>
        <p:nvGraphicFramePr>
          <p:cNvPr id="4" name="Content Placeholder 3"/>
          <p:cNvGraphicFramePr>
            <a:graphicFrameLocks noGrp="1"/>
          </p:cNvGraphicFramePr>
          <p:nvPr>
            <p:ph idx="1"/>
          </p:nvPr>
        </p:nvGraphicFramePr>
        <p:xfrm>
          <a:off x="2489200" y="1504950"/>
          <a:ext cx="6485988" cy="462121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151" y="274638"/>
            <a:ext cx="8781024" cy="836710"/>
          </a:xfrm>
        </p:spPr>
        <p:txBody>
          <a:bodyPr/>
          <a:lstStyle/>
          <a:p>
            <a:pPr algn="ctr"/>
            <a:r>
              <a:rPr lang="en-US" sz="2800" b="1" dirty="0" smtClean="0">
                <a:solidFill>
                  <a:srgbClr val="C00000"/>
                </a:solidFill>
              </a:rPr>
              <a:t>The distribution of the patients by age groups</a:t>
            </a:r>
            <a:endParaRPr lang="ro-RO" sz="2800" b="1" dirty="0">
              <a:solidFill>
                <a:srgbClr val="C00000"/>
              </a:solidFill>
            </a:endParaRPr>
          </a:p>
        </p:txBody>
      </p:sp>
      <p:graphicFrame>
        <p:nvGraphicFramePr>
          <p:cNvPr id="4" name="Content Placeholder 3"/>
          <p:cNvGraphicFramePr>
            <a:graphicFrameLocks noGrp="1"/>
          </p:cNvGraphicFramePr>
          <p:nvPr>
            <p:ph idx="1"/>
          </p:nvPr>
        </p:nvGraphicFramePr>
        <p:xfrm>
          <a:off x="1477108" y="1265947"/>
          <a:ext cx="7666892" cy="534587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218" y="274639"/>
            <a:ext cx="8766957" cy="625694"/>
          </a:xfrm>
        </p:spPr>
        <p:txBody>
          <a:bodyPr/>
          <a:lstStyle/>
          <a:p>
            <a:pPr algn="ctr"/>
            <a:r>
              <a:rPr lang="en-US" b="1" dirty="0" smtClean="0">
                <a:solidFill>
                  <a:srgbClr val="C00000"/>
                </a:solidFill>
              </a:rPr>
              <a:t>The location of calculi</a:t>
            </a:r>
            <a:endParaRPr lang="ro-RO" b="1" dirty="0">
              <a:solidFill>
                <a:srgbClr val="C00000"/>
              </a:solidFill>
            </a:endParaRPr>
          </a:p>
        </p:txBody>
      </p:sp>
      <p:graphicFrame>
        <p:nvGraphicFramePr>
          <p:cNvPr id="4" name="Content Placeholder 3"/>
          <p:cNvGraphicFramePr>
            <a:graphicFrameLocks noGrp="1"/>
          </p:cNvGraphicFramePr>
          <p:nvPr>
            <p:ph idx="1"/>
          </p:nvPr>
        </p:nvGraphicFramePr>
        <p:xfrm>
          <a:off x="393700" y="998538"/>
          <a:ext cx="7005906" cy="251838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2419643" y="3643532"/>
          <a:ext cx="6231987" cy="294718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489" y="274638"/>
            <a:ext cx="8710686" cy="710100"/>
          </a:xfrm>
        </p:spPr>
        <p:txBody>
          <a:bodyPr/>
          <a:lstStyle/>
          <a:p>
            <a:pPr algn="ctr"/>
            <a:r>
              <a:rPr lang="en-US" b="1" dirty="0" smtClean="0">
                <a:solidFill>
                  <a:srgbClr val="C00000"/>
                </a:solidFill>
              </a:rPr>
              <a:t>The location of renal calculi</a:t>
            </a:r>
            <a:endParaRPr lang="ro-RO" b="1" dirty="0">
              <a:solidFill>
                <a:srgbClr val="C00000"/>
              </a:solidFill>
            </a:endParaRPr>
          </a:p>
        </p:txBody>
      </p:sp>
      <p:graphicFrame>
        <p:nvGraphicFramePr>
          <p:cNvPr id="4" name="Content Placeholder 3"/>
          <p:cNvGraphicFramePr>
            <a:graphicFrameLocks noGrp="1"/>
          </p:cNvGraphicFramePr>
          <p:nvPr>
            <p:ph idx="1"/>
          </p:nvPr>
        </p:nvGraphicFramePr>
        <p:xfrm>
          <a:off x="1871663" y="1600200"/>
          <a:ext cx="7148512"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083" y="274638"/>
            <a:ext cx="8795092" cy="752304"/>
          </a:xfrm>
        </p:spPr>
        <p:txBody>
          <a:bodyPr/>
          <a:lstStyle/>
          <a:p>
            <a:pPr algn="ctr"/>
            <a:r>
              <a:rPr lang="en-US" b="1" dirty="0" smtClean="0">
                <a:solidFill>
                  <a:srgbClr val="C00000"/>
                </a:solidFill>
              </a:rPr>
              <a:t>The location of </a:t>
            </a:r>
            <a:r>
              <a:rPr lang="en-US" b="1" dirty="0" err="1" smtClean="0">
                <a:solidFill>
                  <a:srgbClr val="C00000"/>
                </a:solidFill>
              </a:rPr>
              <a:t>ureteral</a:t>
            </a:r>
            <a:r>
              <a:rPr lang="en-US" b="1" dirty="0" smtClean="0">
                <a:solidFill>
                  <a:srgbClr val="C00000"/>
                </a:solidFill>
              </a:rPr>
              <a:t> calculi</a:t>
            </a:r>
            <a:endParaRPr lang="ro-RO" b="1" dirty="0">
              <a:solidFill>
                <a:srgbClr val="C00000"/>
              </a:solidFill>
            </a:endParaRPr>
          </a:p>
        </p:txBody>
      </p:sp>
      <p:graphicFrame>
        <p:nvGraphicFramePr>
          <p:cNvPr id="4" name="Content Placeholder 3"/>
          <p:cNvGraphicFramePr>
            <a:graphicFrameLocks noGrp="1"/>
          </p:cNvGraphicFramePr>
          <p:nvPr>
            <p:ph idx="1"/>
          </p:nvPr>
        </p:nvGraphicFramePr>
        <p:xfrm>
          <a:off x="1969478" y="1600200"/>
          <a:ext cx="7050698"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TM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TM_Text"/>
</p:tagLst>
</file>

<file path=ppt/theme/theme1.xml><?xml version="1.0" encoding="utf-8"?>
<a:theme xmlns:a="http://schemas.openxmlformats.org/drawingml/2006/main" name="0049_slide">
  <a:themeElements>
    <a:clrScheme name="Office Theme 2">
      <a:dk1>
        <a:srgbClr val="000000"/>
      </a:dk1>
      <a:lt1>
        <a:srgbClr val="FFF7E7"/>
      </a:lt1>
      <a:dk2>
        <a:srgbClr val="000000"/>
      </a:dk2>
      <a:lt2>
        <a:srgbClr val="B2B2B2"/>
      </a:lt2>
      <a:accent1>
        <a:srgbClr val="FFFF05"/>
      </a:accent1>
      <a:accent2>
        <a:srgbClr val="FFA805"/>
      </a:accent2>
      <a:accent3>
        <a:srgbClr val="FFFAF1"/>
      </a:accent3>
      <a:accent4>
        <a:srgbClr val="000000"/>
      </a:accent4>
      <a:accent5>
        <a:srgbClr val="FFFFAA"/>
      </a:accent5>
      <a:accent6>
        <a:srgbClr val="E79804"/>
      </a:accent6>
      <a:hlink>
        <a:srgbClr val="757500"/>
      </a:hlink>
      <a:folHlink>
        <a:srgbClr val="753B00"/>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7E7"/>
        </a:lt1>
        <a:dk2>
          <a:srgbClr val="000000"/>
        </a:dk2>
        <a:lt2>
          <a:srgbClr val="B2B2B2"/>
        </a:lt2>
        <a:accent1>
          <a:srgbClr val="FFD581"/>
        </a:accent1>
        <a:accent2>
          <a:srgbClr val="FFAA01"/>
        </a:accent2>
        <a:accent3>
          <a:srgbClr val="FFFAF1"/>
        </a:accent3>
        <a:accent4>
          <a:srgbClr val="000000"/>
        </a:accent4>
        <a:accent5>
          <a:srgbClr val="FFE7C1"/>
        </a:accent5>
        <a:accent6>
          <a:srgbClr val="E79A01"/>
        </a:accent6>
        <a:hlink>
          <a:srgbClr val="855500"/>
        </a:hlink>
        <a:folHlink>
          <a:srgbClr val="6B46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7E7"/>
        </a:lt1>
        <a:dk2>
          <a:srgbClr val="000000"/>
        </a:dk2>
        <a:lt2>
          <a:srgbClr val="B2B2B2"/>
        </a:lt2>
        <a:accent1>
          <a:srgbClr val="FFFF05"/>
        </a:accent1>
        <a:accent2>
          <a:srgbClr val="FFA805"/>
        </a:accent2>
        <a:accent3>
          <a:srgbClr val="FFFAF1"/>
        </a:accent3>
        <a:accent4>
          <a:srgbClr val="000000"/>
        </a:accent4>
        <a:accent5>
          <a:srgbClr val="FFFFAA"/>
        </a:accent5>
        <a:accent6>
          <a:srgbClr val="E79804"/>
        </a:accent6>
        <a:hlink>
          <a:srgbClr val="757500"/>
        </a:hlink>
        <a:folHlink>
          <a:srgbClr val="753B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7E7"/>
        </a:lt1>
        <a:dk2>
          <a:srgbClr val="000000"/>
        </a:dk2>
        <a:lt2>
          <a:srgbClr val="B2B2B2"/>
        </a:lt2>
        <a:accent1>
          <a:srgbClr val="FFA905"/>
        </a:accent1>
        <a:accent2>
          <a:srgbClr val="06AAFE"/>
        </a:accent2>
        <a:accent3>
          <a:srgbClr val="FFFAF1"/>
        </a:accent3>
        <a:accent4>
          <a:srgbClr val="000000"/>
        </a:accent4>
        <a:accent5>
          <a:srgbClr val="FFD1AA"/>
        </a:accent5>
        <a:accent6>
          <a:srgbClr val="059AE6"/>
        </a:accent6>
        <a:hlink>
          <a:srgbClr val="755100"/>
        </a:hlink>
        <a:folHlink>
          <a:srgbClr val="260075"/>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7E7"/>
        </a:lt1>
        <a:dk2>
          <a:srgbClr val="000000"/>
        </a:dk2>
        <a:lt2>
          <a:srgbClr val="B2B2B2"/>
        </a:lt2>
        <a:accent1>
          <a:srgbClr val="FFFF05"/>
        </a:accent1>
        <a:accent2>
          <a:srgbClr val="FFAD05"/>
        </a:accent2>
        <a:accent3>
          <a:srgbClr val="FFFAF1"/>
        </a:accent3>
        <a:accent4>
          <a:srgbClr val="000000"/>
        </a:accent4>
        <a:accent5>
          <a:srgbClr val="FFFFAA"/>
        </a:accent5>
        <a:accent6>
          <a:srgbClr val="E79C04"/>
        </a:accent6>
        <a:hlink>
          <a:srgbClr val="002675"/>
        </a:hlink>
        <a:folHlink>
          <a:srgbClr val="75004B"/>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B2B2B2"/>
        </a:lt2>
        <a:accent1>
          <a:srgbClr val="FFD581"/>
        </a:accent1>
        <a:accent2>
          <a:srgbClr val="FFAA01"/>
        </a:accent2>
        <a:accent3>
          <a:srgbClr val="FFFFFF"/>
        </a:accent3>
        <a:accent4>
          <a:srgbClr val="000000"/>
        </a:accent4>
        <a:accent5>
          <a:srgbClr val="FFE7C1"/>
        </a:accent5>
        <a:accent6>
          <a:srgbClr val="E79A01"/>
        </a:accent6>
        <a:hlink>
          <a:srgbClr val="855500"/>
        </a:hlink>
        <a:folHlink>
          <a:srgbClr val="6B460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B2B2B2"/>
        </a:lt2>
        <a:accent1>
          <a:srgbClr val="FFFF05"/>
        </a:accent1>
        <a:accent2>
          <a:srgbClr val="FFA805"/>
        </a:accent2>
        <a:accent3>
          <a:srgbClr val="FFFFFF"/>
        </a:accent3>
        <a:accent4>
          <a:srgbClr val="000000"/>
        </a:accent4>
        <a:accent5>
          <a:srgbClr val="FFFFAA"/>
        </a:accent5>
        <a:accent6>
          <a:srgbClr val="E79804"/>
        </a:accent6>
        <a:hlink>
          <a:srgbClr val="757500"/>
        </a:hlink>
        <a:folHlink>
          <a:srgbClr val="753B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B2B2B2"/>
        </a:lt2>
        <a:accent1>
          <a:srgbClr val="FFA905"/>
        </a:accent1>
        <a:accent2>
          <a:srgbClr val="06AAFE"/>
        </a:accent2>
        <a:accent3>
          <a:srgbClr val="FFFFFF"/>
        </a:accent3>
        <a:accent4>
          <a:srgbClr val="000000"/>
        </a:accent4>
        <a:accent5>
          <a:srgbClr val="FFD1AA"/>
        </a:accent5>
        <a:accent6>
          <a:srgbClr val="059AE6"/>
        </a:accent6>
        <a:hlink>
          <a:srgbClr val="755100"/>
        </a:hlink>
        <a:folHlink>
          <a:srgbClr val="260075"/>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B2B2B2"/>
        </a:lt2>
        <a:accent1>
          <a:srgbClr val="FFFF05"/>
        </a:accent1>
        <a:accent2>
          <a:srgbClr val="FFAD05"/>
        </a:accent2>
        <a:accent3>
          <a:srgbClr val="FFFFFF"/>
        </a:accent3>
        <a:accent4>
          <a:srgbClr val="000000"/>
        </a:accent4>
        <a:accent5>
          <a:srgbClr val="FFFFAA"/>
        </a:accent5>
        <a:accent6>
          <a:srgbClr val="E79C04"/>
        </a:accent6>
        <a:hlink>
          <a:srgbClr val="002675"/>
        </a:hlink>
        <a:folHlink>
          <a:srgbClr val="75004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0049_slide</Template>
  <TotalTime>1101</TotalTime>
  <Words>657</Words>
  <Application>Microsoft Office PowerPoint</Application>
  <PresentationFormat>On-screen Show (4:3)</PresentationFormat>
  <Paragraphs>104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0049_slide</vt:lpstr>
      <vt:lpstr>The role of Extracorporeal Lithotripsy in treatment of reno-ureteral lithiasis</vt:lpstr>
      <vt:lpstr>Slide 2</vt:lpstr>
      <vt:lpstr>Slide 3</vt:lpstr>
      <vt:lpstr>Slide 4</vt:lpstr>
      <vt:lpstr>The distribution of the patients by sex</vt:lpstr>
      <vt:lpstr>The distribution of the patients by age groups</vt:lpstr>
      <vt:lpstr>The location of calculi</vt:lpstr>
      <vt:lpstr>The location of renal calculi</vt:lpstr>
      <vt:lpstr>The location of ureteral calculi</vt:lpstr>
      <vt:lpstr>Slide 10</vt:lpstr>
      <vt:lpstr>Associated methods of ESWL</vt:lpstr>
      <vt:lpstr>The number of ESWL treatments required to desintegrate the calculi</vt:lpstr>
      <vt:lpstr>The post-ESWL complications</vt:lpstr>
      <vt:lpstr>The post-ESWL obstructive complications:</vt:lpstr>
      <vt:lpstr>The proceed of resolving the obstructive complications</vt:lpstr>
      <vt:lpstr>Successful ESWL treatments/failed ESWL treatments</vt:lpstr>
      <vt:lpstr>Slide 17</vt:lpstr>
      <vt:lpstr>Conclusions:</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LOCUL  LITOTRIȚIEI  EXTRACOPORALE ÎN  TRATAMENTL  LITIAZEI              RENO-URETERALE</dc:title>
  <dc:creator>Vero</dc:creator>
  <cp:lastModifiedBy>Vero</cp:lastModifiedBy>
  <cp:revision>152</cp:revision>
  <dcterms:created xsi:type="dcterms:W3CDTF">2011-03-29T19:22:14Z</dcterms:created>
  <dcterms:modified xsi:type="dcterms:W3CDTF">2011-04-03T19:03:27Z</dcterms:modified>
</cp:coreProperties>
</file>