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2" r:id="rId5"/>
    <p:sldId id="291" r:id="rId6"/>
    <p:sldId id="259" r:id="rId7"/>
    <p:sldId id="258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86" r:id="rId16"/>
    <p:sldId id="272" r:id="rId17"/>
    <p:sldId id="273" r:id="rId18"/>
    <p:sldId id="276" r:id="rId19"/>
    <p:sldId id="275" r:id="rId20"/>
    <p:sldId id="277" r:id="rId21"/>
    <p:sldId id="278" r:id="rId22"/>
    <p:sldId id="279" r:id="rId23"/>
    <p:sldId id="281" r:id="rId24"/>
    <p:sldId id="280" r:id="rId25"/>
    <p:sldId id="282" r:id="rId26"/>
    <p:sldId id="283" r:id="rId27"/>
    <p:sldId id="289" r:id="rId28"/>
    <p:sldId id="287" r:id="rId29"/>
    <p:sldId id="290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76F0"/>
    <a:srgbClr val="CC0000"/>
    <a:srgbClr val="BE12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57" autoAdjust="0"/>
    <p:restoredTop sz="95254" autoAdjust="0"/>
  </p:normalViewPr>
  <p:slideViewPr>
    <p:cSldViewPr>
      <p:cViewPr varScale="1">
        <p:scale>
          <a:sx n="74" d="100"/>
          <a:sy n="74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1200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E6BF9-5716-4EB1-B443-EADAB64367C9}" type="datetimeFigureOut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07AE7-F5C7-4232-BC60-D7B340A9F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D80CE-7105-490D-9340-38855BFC6E7D}" type="datetimeFigureOut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533CE-2B5B-4DE8-A654-EE2918876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EA930-6AC1-4A9E-A4A7-029F6E31FBF5}" type="datetimeFigureOut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13AE9-4224-45B0-88FB-D1C68B061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0A729-28DE-4340-A5AB-E7AEC317C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AD3D7-7299-4C4A-A305-AB99F51C2B75}" type="datetimeFigureOut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062C6-CC61-41E7-8DC4-CD064C8A8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E9460-E42A-4D0D-B19B-E4181384DEE2}" type="datetimeFigureOut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0785A-0040-4A8E-A1F3-475B94322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8AFE2-8DA4-4DD3-AA7D-283556CFAD74}" type="datetimeFigureOut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403EE-EB43-4E87-867C-2397AB667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3AC8-65F1-4E87-BA27-3411A67FA41F}" type="datetimeFigureOut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A3F6F-2B0A-435F-A57D-27026C924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E2ABB-BC15-429C-9EFE-D6EF14ED7596}" type="datetimeFigureOut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84682-6E2B-437B-92DB-A37FC5328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54B74-F73C-4CCA-99CB-2A40B6D28F5B}" type="datetimeFigureOut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E052A-BB77-40A3-8E01-F1628A838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17585-10FA-4B6E-A3CE-45DE447E94F7}" type="datetimeFigureOut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7C3E7-F4F0-4EFE-A0A3-34F809661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F39FA-841E-4C32-8389-93F0C93C34A7}" type="datetimeFigureOut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4706C-E355-4514-BB5C-490A7FF0E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758CB7-44DB-4B16-838F-66E470B3F89B}" type="datetimeFigureOut">
              <a:rPr lang="en-US"/>
              <a:pPr>
                <a:defRPr/>
              </a:pPr>
              <a:t>4/4/2011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820883-AD29-4AED-89E8-860E36A53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726" r:id="rId3"/>
    <p:sldLayoutId id="2147483723" r:id="rId4"/>
    <p:sldLayoutId id="2147483722" r:id="rId5"/>
    <p:sldLayoutId id="2147483721" r:id="rId6"/>
    <p:sldLayoutId id="2147483720" r:id="rId7"/>
    <p:sldLayoutId id="2147483719" r:id="rId8"/>
    <p:sldLayoutId id="2147483727" r:id="rId9"/>
    <p:sldLayoutId id="2147483718" r:id="rId10"/>
    <p:sldLayoutId id="2147483717" r:id="rId11"/>
    <p:sldLayoutId id="214748372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marisiensis.lstgm.ro/en/reg_5.php?MODE=EDIT_REVIEW&amp;SES=ses11244874171831625397&amp;ROLE=user&amp;FROM=1&amp;TO=10&amp;ID=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0" dirty="0" smtClean="0">
                <a:hlinkClick r:id="rId2"/>
              </a:rPr>
              <a:t>CONGENITAL HEART DISEASE MANAGEMENT IN NEWBORNS</a:t>
            </a:r>
            <a:endParaRPr lang="en-US" sz="4000" b="0" dirty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8534400" cy="1981200"/>
          </a:xfrm>
        </p:spPr>
        <p:txBody>
          <a:bodyPr/>
          <a:lstStyle/>
          <a:p>
            <a:pPr marR="0" algn="l" eaLnBrk="1" hangingPunct="1">
              <a:lnSpc>
                <a:spcPct val="90000"/>
              </a:lnSpc>
            </a:pPr>
            <a:r>
              <a:rPr lang="pt-BR" sz="2400" dirty="0" smtClean="0"/>
              <a:t>First Author: 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pt-BR" sz="2400" dirty="0" smtClean="0"/>
              <a:t>         Roman Flavia-Cristina</a:t>
            </a:r>
            <a:br>
              <a:rPr lang="pt-BR" sz="2400" dirty="0" smtClean="0"/>
            </a:br>
            <a:r>
              <a:rPr lang="pt-BR" sz="2400" dirty="0" smtClean="0"/>
              <a:t>Coordinators: 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pt-BR" sz="2400" dirty="0" smtClean="0"/>
              <a:t>         Lecturer Physicians - Horatiu Suciu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pt-BR" sz="2400" dirty="0" smtClean="0"/>
              <a:t>                                            -Manuela Cucerea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mtClean="0"/>
              <a:t>Surgical method</a:t>
            </a:r>
          </a:p>
        </p:txBody>
      </p:sp>
      <p:pic>
        <p:nvPicPr>
          <p:cNvPr id="15363" name="Content Placeholder 4" descr="coarctOR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2133600"/>
            <a:ext cx="5410200" cy="4114800"/>
          </a:xfrm>
        </p:spPr>
      </p:pic>
      <p:pic>
        <p:nvPicPr>
          <p:cNvPr id="15364" name="Picture 5" descr="Pictur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5715000"/>
            <a:ext cx="1387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2278-smur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6670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TOF-tetralogy of FALLOT</a:t>
            </a:r>
          </a:p>
        </p:txBody>
      </p:sp>
      <p:sp>
        <p:nvSpPr>
          <p:cNvPr id="22532" name="AutoShape 7"/>
          <p:cNvSpPr>
            <a:spLocks noChangeArrowheads="1"/>
          </p:cNvSpPr>
          <p:nvPr/>
        </p:nvSpPr>
        <p:spPr bwMode="auto">
          <a:xfrm>
            <a:off x="6172200" y="685800"/>
            <a:ext cx="3124200" cy="2819400"/>
          </a:xfrm>
          <a:prstGeom prst="cloudCallout">
            <a:avLst>
              <a:gd name="adj1" fmla="val -32315"/>
              <a:gd name="adj2" fmla="val 72644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Lucida Handwriting" pitchFamily="66" charset="0"/>
                <a:cs typeface="+mn-cs"/>
              </a:rPr>
              <a:t>The main  Cyanotic Heart disease!!!</a:t>
            </a:r>
          </a:p>
        </p:txBody>
      </p:sp>
      <p:pic>
        <p:nvPicPr>
          <p:cNvPr id="16389" name="Picture 7" descr="t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45180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971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sz="4000" u="sng" dirty="0" smtClean="0">
                <a:solidFill>
                  <a:srgbClr val="FF0000"/>
                </a:solidFill>
              </a:rPr>
              <a:t>TOF</a:t>
            </a:r>
            <a:r>
              <a:rPr lang="en-US" sz="4000" dirty="0" smtClean="0"/>
              <a:t>= PS, overriding Aorta, VSD, Right ventricular</a:t>
            </a:r>
            <a:br>
              <a:rPr lang="en-US" sz="4000" dirty="0" smtClean="0"/>
            </a:br>
            <a:r>
              <a:rPr lang="en-US" sz="4000" dirty="0" smtClean="0"/>
              <a:t>           hypertrophy.</a:t>
            </a:r>
            <a:endParaRPr lang="en-US" sz="4000" dirty="0"/>
          </a:p>
        </p:txBody>
      </p:sp>
      <p:pic>
        <p:nvPicPr>
          <p:cNvPr id="17411" name="Content Placeholder 4" descr="jhfxdjhasvfjh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3048000"/>
            <a:ext cx="4191000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Physiopathology &amp; Clinical signs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80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Cyanotic</a:t>
            </a:r>
            <a:r>
              <a:rPr lang="en-US" dirty="0" smtClean="0"/>
              <a:t> form: </a:t>
            </a:r>
            <a:r>
              <a:rPr lang="en-US" dirty="0" smtClean="0">
                <a:solidFill>
                  <a:srgbClr val="FF0000"/>
                </a:solidFill>
              </a:rPr>
              <a:t>severe </a:t>
            </a:r>
            <a:r>
              <a:rPr lang="en-US" dirty="0" err="1" smtClean="0">
                <a:solidFill>
                  <a:srgbClr val="FF0000"/>
                </a:solidFill>
              </a:rPr>
              <a:t>cyanosis,low</a:t>
            </a:r>
            <a:r>
              <a:rPr lang="en-US" dirty="0" smtClean="0">
                <a:solidFill>
                  <a:srgbClr val="FF0000"/>
                </a:solidFill>
              </a:rPr>
              <a:t> oxygenation of blood</a:t>
            </a:r>
            <a:r>
              <a:rPr lang="en-US" dirty="0" smtClean="0"/>
              <a:t>, weight deficiency, clubbing of fingers/toes;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                                      </a:t>
            </a:r>
            <a:r>
              <a:rPr lang="en-US" dirty="0" err="1" smtClean="0"/>
              <a:t>Acyanotic</a:t>
            </a:r>
            <a:r>
              <a:rPr lang="en-US" dirty="0" smtClean="0"/>
              <a:t> form: minor shunt/PS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Associated with </a:t>
            </a:r>
            <a:r>
              <a:rPr lang="en-US" dirty="0" smtClean="0">
                <a:solidFill>
                  <a:srgbClr val="7030A0"/>
                </a:solidFill>
              </a:rPr>
              <a:t>Pulmonary </a:t>
            </a:r>
            <a:r>
              <a:rPr lang="en-US" dirty="0" err="1" smtClean="0">
                <a:solidFill>
                  <a:srgbClr val="7030A0"/>
                </a:solidFill>
              </a:rPr>
              <a:t>Atresia</a:t>
            </a:r>
            <a:r>
              <a:rPr lang="en-US" dirty="0" smtClean="0"/>
              <a:t>: -large shunt;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					          -PDA.</a:t>
            </a:r>
          </a:p>
        </p:txBody>
      </p:sp>
      <p:pic>
        <p:nvPicPr>
          <p:cNvPr id="18436" name="Picture 5" descr="hf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895600"/>
            <a:ext cx="25908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1143000" y="25146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BE1278"/>
                </a:solidFill>
                <a:latin typeface="Constantia" pitchFamily="18" charset="0"/>
              </a:rPr>
              <a:t>Pink Fallot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sz="4600" smtClean="0"/>
              <a:t>Surgical method- neonatal period</a:t>
            </a:r>
          </a:p>
        </p:txBody>
      </p:sp>
      <p:pic>
        <p:nvPicPr>
          <p:cNvPr id="19459" name="Content Placeholder 5" descr="tof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1371600"/>
            <a:ext cx="54864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905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Transposition of Great Arteries</a:t>
            </a:r>
            <a:br>
              <a:rPr lang="en-US" dirty="0" smtClean="0"/>
            </a:br>
            <a:r>
              <a:rPr lang="en-US" sz="3100" u="sng" dirty="0" smtClean="0">
                <a:solidFill>
                  <a:srgbClr val="FF0000"/>
                </a:solidFill>
              </a:rPr>
              <a:t>TGA</a:t>
            </a:r>
            <a:r>
              <a:rPr lang="en-US" sz="3100" dirty="0" smtClean="0"/>
              <a:t>=the pulmonary arteries are supplied by the left	ventricle, and the aorta by the right ventricle</a:t>
            </a:r>
            <a:br>
              <a:rPr lang="en-US" sz="3100" dirty="0" smtClean="0"/>
            </a:br>
            <a:endParaRPr lang="en-US" sz="3100" dirty="0"/>
          </a:p>
        </p:txBody>
      </p:sp>
      <p:pic>
        <p:nvPicPr>
          <p:cNvPr id="20483" name="Content Placeholder 3" descr="jhfxdjhasvfjh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57800" y="2286000"/>
            <a:ext cx="3143250" cy="3101975"/>
          </a:xfrm>
        </p:spPr>
      </p:pic>
      <p:pic>
        <p:nvPicPr>
          <p:cNvPr id="20484" name="Picture 4" descr="tg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63763"/>
            <a:ext cx="426720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smtClean="0"/>
              <a:t>Physiopathology &amp; Clinical signs</a:t>
            </a:r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86800" cy="43894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</a:t>
            </a:r>
            <a:r>
              <a:rPr lang="en-US" sz="2800" dirty="0" smtClean="0"/>
              <a:t>Low oxygenation of tissues, hypoxia         convulsions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dirty="0" smtClean="0"/>
          </a:p>
          <a:p>
            <a:pPr eaLnBrk="1" hangingPunct="1">
              <a:buFont typeface="Courier New" pitchFamily="49" charset="0"/>
              <a:buChar char="o"/>
            </a:pPr>
            <a:r>
              <a:rPr lang="en-US" sz="2800" dirty="0" smtClean="0"/>
              <a:t>TGA with ASD: severe cyanosis, </a:t>
            </a:r>
            <a:r>
              <a:rPr lang="en-US" sz="2800" dirty="0" err="1" smtClean="0"/>
              <a:t>tachypnea</a:t>
            </a:r>
            <a:r>
              <a:rPr lang="en-US" sz="2800" dirty="0" smtClean="0"/>
              <a:t>, tachycardia;</a:t>
            </a:r>
          </a:p>
          <a:p>
            <a:pPr eaLnBrk="1" hangingPunct="1">
              <a:buFont typeface="Courier New" pitchFamily="49" charset="0"/>
              <a:buChar char="o"/>
            </a:pPr>
            <a:endParaRPr lang="en-US" sz="2800" dirty="0" smtClean="0"/>
          </a:p>
          <a:p>
            <a:pPr eaLnBrk="1" hangingPunct="1">
              <a:buFont typeface="Courier New" pitchFamily="49" charset="0"/>
              <a:buChar char="o"/>
            </a:pPr>
            <a:r>
              <a:rPr lang="en-US" sz="2800" dirty="0" smtClean="0"/>
              <a:t>TGA with VSD/PDA;</a:t>
            </a:r>
          </a:p>
          <a:p>
            <a:pPr eaLnBrk="1" hangingPunct="1">
              <a:buFont typeface="Courier New" pitchFamily="49" charset="0"/>
              <a:buChar char="o"/>
            </a:pPr>
            <a:endParaRPr lang="en-US" sz="2800" dirty="0" smtClean="0"/>
          </a:p>
          <a:p>
            <a:pPr eaLnBrk="1" hangingPunct="1">
              <a:buFont typeface="Courier New" pitchFamily="49" charset="0"/>
              <a:buChar char="o"/>
            </a:pPr>
            <a:r>
              <a:rPr lang="en-US" sz="2800" dirty="0" smtClean="0"/>
              <a:t>TGA with PS: severe cyanosis.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248400" y="2286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19150"/>
          </a:xfrm>
        </p:spPr>
        <p:txBody>
          <a:bodyPr/>
          <a:lstStyle/>
          <a:p>
            <a:pPr algn="ctr" eaLnBrk="1" hangingPunct="1"/>
            <a:r>
              <a:rPr lang="en-US" smtClean="0"/>
              <a:t>Surgical method</a:t>
            </a:r>
          </a:p>
        </p:txBody>
      </p:sp>
      <p:pic>
        <p:nvPicPr>
          <p:cNvPr id="22531" name="Content Placeholder 3" descr="arterialswitchfinal tvm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219200"/>
            <a:ext cx="60198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Picture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3555" name="Picture 4" descr="Pic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15050"/>
            <a:ext cx="154146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19150"/>
          </a:xfrm>
        </p:spPr>
        <p:txBody>
          <a:bodyPr/>
          <a:lstStyle/>
          <a:p>
            <a:pPr algn="ctr" eaLnBrk="1" hangingPunct="1"/>
            <a:r>
              <a:rPr lang="en-US" smtClean="0"/>
              <a:t>Patent Ductus Arteriosus</a:t>
            </a:r>
          </a:p>
        </p:txBody>
      </p:sp>
      <p:pic>
        <p:nvPicPr>
          <p:cNvPr id="24579" name="Picture 6" descr="CAP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744663"/>
            <a:ext cx="4295775" cy="5113337"/>
          </a:xfrm>
        </p:spPr>
      </p:pic>
      <p:pic>
        <p:nvPicPr>
          <p:cNvPr id="24580" name="Picture 4" descr="hjfh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524000"/>
            <a:ext cx="33528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   A  baby born with heart </a:t>
            </a:r>
            <a:r>
              <a:rPr lang="en-US" i="1" dirty="0" smtClean="0"/>
              <a:t>defects</a:t>
            </a:r>
            <a:r>
              <a:rPr lang="en-US" dirty="0" smtClean="0"/>
              <a:t> has Congenital Heart  Disease(CHD). These may include: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algn="ctr" eaLnBrk="1" hangingPunct="1">
              <a:buFont typeface="Wingdings" pitchFamily="2" charset="2"/>
              <a:buChar char="ü"/>
            </a:pPr>
            <a:r>
              <a:rPr lang="en-US" dirty="0" smtClean="0"/>
              <a:t>some parts of the heart do not develop normally;</a:t>
            </a:r>
          </a:p>
          <a:p>
            <a:pPr algn="ctr" eaLnBrk="1" hangingPunct="1">
              <a:buFont typeface="Wingdings" pitchFamily="2" charset="2"/>
              <a:buChar char="ü"/>
            </a:pPr>
            <a:r>
              <a:rPr lang="en-US" dirty="0" smtClean="0"/>
              <a:t>changes in the flow of blood;</a:t>
            </a:r>
          </a:p>
          <a:p>
            <a:pPr algn="ctr" eaLnBrk="1" hangingPunct="1">
              <a:buFont typeface="Wingdings" pitchFamily="2" charset="2"/>
              <a:buChar char="ü"/>
            </a:pPr>
            <a:r>
              <a:rPr lang="en-US" dirty="0" smtClean="0"/>
              <a:t>hypoxia;</a:t>
            </a:r>
          </a:p>
          <a:p>
            <a:pPr algn="ctr" eaLnBrk="1" hangingPunct="1">
              <a:buFont typeface="Wingdings" pitchFamily="2" charset="2"/>
              <a:buChar char="ü"/>
            </a:pPr>
            <a:r>
              <a:rPr lang="en-US" dirty="0" smtClean="0"/>
              <a:t>the heart's rhythm is affected.</a:t>
            </a:r>
          </a:p>
          <a:p>
            <a:pPr algn="ctr" eaLnBrk="1" hangingPunct="1">
              <a:buFont typeface="Wingdings" pitchFamily="2" charset="2"/>
              <a:buChar char="ü"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Char char="ü"/>
            </a:pPr>
            <a:endParaRPr lang="en-US" dirty="0" smtClean="0"/>
          </a:p>
        </p:txBody>
      </p:sp>
      <p:sp>
        <p:nvSpPr>
          <p:cNvPr id="7171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mtClean="0"/>
              <a:t>CHD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4876800"/>
          </a:xfrm>
        </p:spPr>
        <p:txBody>
          <a:bodyPr/>
          <a:lstStyle/>
          <a:p>
            <a:pPr lvl="1" eaLnBrk="1" hangingPunct="1">
              <a:buFont typeface="Wingdings 2" pitchFamily="18" charset="2"/>
              <a:buNone/>
            </a:pPr>
            <a:r>
              <a:rPr lang="en-US" sz="3000" u="sng" dirty="0" smtClean="0">
                <a:solidFill>
                  <a:srgbClr val="FF0000"/>
                </a:solidFill>
              </a:rPr>
              <a:t>PDA</a:t>
            </a:r>
            <a:r>
              <a:rPr lang="en-US" sz="3000" dirty="0" smtClean="0"/>
              <a:t>= the persistence of a normal fetal structure between the left pulmonary artery and the descending aorta(beyond 10 days of life).</a:t>
            </a:r>
          </a:p>
          <a:p>
            <a:pPr eaLnBrk="1" hangingPunct="1">
              <a:buFont typeface="Wingdings 2" pitchFamily="18" charset="2"/>
              <a:buNone/>
            </a:pPr>
            <a:endParaRPr lang="en-US" sz="32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3200" dirty="0" smtClean="0"/>
              <a:t>-after closure, fibrotic remnants of DA are called: </a:t>
            </a:r>
            <a:r>
              <a:rPr lang="en-US" sz="3200" dirty="0" err="1" smtClean="0"/>
              <a:t>ligamentum</a:t>
            </a:r>
            <a:r>
              <a:rPr lang="en-US" sz="3200" dirty="0" smtClean="0"/>
              <a:t> </a:t>
            </a:r>
            <a:r>
              <a:rPr lang="en-US" sz="3200" dirty="0" err="1" smtClean="0"/>
              <a:t>arteriosum</a:t>
            </a:r>
            <a:r>
              <a:rPr lang="en-US" sz="3200" dirty="0" smtClean="0"/>
              <a:t>(</a:t>
            </a:r>
            <a:r>
              <a:rPr lang="en-US" sz="3200" dirty="0" err="1" smtClean="0"/>
              <a:t>Botallo</a:t>
            </a:r>
            <a:r>
              <a:rPr lang="en-US" sz="32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191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Physiopathology &amp; Clinical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800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dirty="0" smtClean="0"/>
              <a:t> small PDA(no significant hemodynamic consequences);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dirty="0" smtClean="0"/>
              <a:t>medium PDA;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dirty="0" smtClean="0"/>
              <a:t>large PDA:   high pulmonary blood flow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dirty="0" smtClean="0"/>
          </a:p>
          <a:p>
            <a:pPr lvl="8">
              <a:buFont typeface="Wingdings" pitchFamily="2" charset="2"/>
              <a:buChar char="q"/>
              <a:defRPr/>
            </a:pPr>
            <a:endParaRPr lang="en-US" dirty="0" smtClean="0"/>
          </a:p>
          <a:p>
            <a:pPr lvl="8">
              <a:buFontTx/>
              <a:buNone/>
              <a:defRPr/>
            </a:pPr>
            <a:r>
              <a:rPr lang="en-US" sz="2800" dirty="0" smtClean="0"/>
              <a:t>      cardiac failure</a:t>
            </a:r>
          </a:p>
          <a:p>
            <a:pPr lvl="8">
              <a:buFontTx/>
              <a:buNone/>
              <a:defRPr/>
            </a:pPr>
            <a:endParaRPr lang="en-US" sz="2800" dirty="0" smtClean="0"/>
          </a:p>
          <a:p>
            <a:pPr lvl="8">
              <a:buFontTx/>
              <a:buNone/>
              <a:defRPr/>
            </a:pPr>
            <a:endParaRPr lang="en-US" sz="2800" dirty="0"/>
          </a:p>
        </p:txBody>
      </p:sp>
      <p:sp>
        <p:nvSpPr>
          <p:cNvPr id="6" name="Down Arrow 5"/>
          <p:cNvSpPr/>
          <p:nvPr/>
        </p:nvSpPr>
        <p:spPr>
          <a:xfrm>
            <a:off x="4114800" y="49530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Picture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27651" name="Rectangle 8"/>
          <p:cNvSpPr>
            <a:spLocks noChangeArrowheads="1"/>
          </p:cNvSpPr>
          <p:nvPr/>
        </p:nvSpPr>
        <p:spPr bwMode="auto">
          <a:xfrm>
            <a:off x="2362200" y="304800"/>
            <a:ext cx="388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Constantia" pitchFamily="18" charset="0"/>
              </a:rPr>
              <a:t>Surgical method</a:t>
            </a:r>
          </a:p>
        </p:txBody>
      </p:sp>
      <p:pic>
        <p:nvPicPr>
          <p:cNvPr id="27652" name="Picture 9" descr="Pictur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63246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4" descr="AV+block+animation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1739900"/>
            <a:ext cx="5070475" cy="51181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 Congenital </a:t>
            </a:r>
            <a:r>
              <a:rPr lang="en-US" dirty="0" err="1" smtClean="0"/>
              <a:t>Atrioventricular</a:t>
            </a:r>
            <a:r>
              <a:rPr lang="en-US" dirty="0" smtClean="0"/>
              <a:t> Block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7704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 </a:t>
            </a:r>
            <a:r>
              <a:rPr lang="en-US" sz="3600" u="sng" smtClean="0">
                <a:solidFill>
                  <a:srgbClr val="FF0000"/>
                </a:solidFill>
              </a:rPr>
              <a:t>AV block</a:t>
            </a:r>
            <a:r>
              <a:rPr lang="en-US" sz="3600" smtClean="0"/>
              <a:t>= involves the impairment of the conduction between the atria and the ventricles of the heart.</a:t>
            </a:r>
          </a:p>
          <a:p>
            <a:pPr eaLnBrk="1" hangingPunct="1">
              <a:buFont typeface="Wingdings 2" pitchFamily="18" charset="2"/>
              <a:buNone/>
            </a:pPr>
            <a:endParaRPr lang="en-US" sz="360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3600" u="sng" smtClean="0"/>
              <a:t>Third degree </a:t>
            </a:r>
            <a:r>
              <a:rPr lang="en-US" sz="3600" smtClean="0"/>
              <a:t>AV block - No association between P waves and QRS complexes.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Physiopathology &amp; Clinical signs</a:t>
            </a:r>
            <a:br>
              <a:rPr lang="en-US" sz="4800" dirty="0" smtClean="0"/>
            </a:br>
            <a:r>
              <a:rPr lang="en-US" sz="3600" dirty="0" smtClean="0"/>
              <a:t>(third degree AV Block)</a:t>
            </a:r>
            <a:endParaRPr lang="en-US" sz="3600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mtClean="0"/>
              <a:t>no relationship between P waves and QRS complexes;</a:t>
            </a:r>
          </a:p>
          <a:p>
            <a:pPr eaLnBrk="1" hangingPunct="1">
              <a:buFont typeface="Wingdings" pitchFamily="2" charset="2"/>
              <a:buChar char="v"/>
            </a:pPr>
            <a:endParaRPr lang="en-US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smtClean="0"/>
              <a:t>bradycardia;</a:t>
            </a:r>
          </a:p>
          <a:p>
            <a:pPr eaLnBrk="1" hangingPunct="1">
              <a:buFont typeface="Wingdings" pitchFamily="2" charset="2"/>
              <a:buChar char="v"/>
            </a:pPr>
            <a:endParaRPr lang="en-US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smtClean="0"/>
              <a:t>hypotension;</a:t>
            </a:r>
          </a:p>
          <a:p>
            <a:pPr eaLnBrk="1" hangingPunct="1">
              <a:buFont typeface="Wingdings" pitchFamily="2" charset="2"/>
              <a:buChar char="v"/>
            </a:pPr>
            <a:endParaRPr lang="en-US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smtClean="0"/>
              <a:t>syncope.</a:t>
            </a:r>
          </a:p>
          <a:p>
            <a:pPr eaLnBrk="1" hangingPunct="1">
              <a:buFont typeface="Wingdings" pitchFamily="2" charset="2"/>
              <a:buChar char="v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95350"/>
          </a:xfrm>
        </p:spPr>
        <p:txBody>
          <a:bodyPr/>
          <a:lstStyle/>
          <a:p>
            <a:pPr algn="ctr" eaLnBrk="1" hangingPunct="1"/>
            <a:r>
              <a:rPr lang="en-US" smtClean="0"/>
              <a:t>Surgical method</a:t>
            </a:r>
          </a:p>
        </p:txBody>
      </p:sp>
      <p:pic>
        <p:nvPicPr>
          <p:cNvPr id="31747" name="Picture 4" descr="pacemak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76400"/>
            <a:ext cx="44656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Content Placeholder 3" descr="pacemakerss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676400"/>
            <a:ext cx="48768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smtClean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4876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In neonatal period, the most common CHDs benefitting of surgery are TGA, PDA, </a:t>
            </a:r>
            <a:r>
              <a:rPr lang="en-US" dirty="0" err="1" smtClean="0"/>
              <a:t>CoA</a:t>
            </a:r>
            <a:r>
              <a:rPr lang="en-US" dirty="0" smtClean="0"/>
              <a:t>, TOF+PA, AV block.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Surgery is performed if symptoms are severe and endanger the baby’s life or the medication is not satisfactory.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dirty="0" smtClean="0"/>
              <a:t>	     Excepting TGA(preferable surgery approach:14-21days)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4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The importance of: -the hospital/services provided;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dirty="0" smtClean="0"/>
              <a:t>			             -the team of specialists + a correct diagnosis;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dirty="0" smtClean="0"/>
              <a:t>			             -prenatal diagnosis.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    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763000" cy="5638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200" i="1" dirty="0" smtClean="0"/>
              <a:t>   </a:t>
            </a:r>
            <a:endParaRPr lang="en-US" sz="3200" dirty="0" smtClean="0"/>
          </a:p>
          <a:p>
            <a:pPr eaLnBrk="1" hangingPunct="1">
              <a:buFont typeface="Wingdings 2" pitchFamily="18" charset="2"/>
              <a:buNone/>
            </a:pPr>
            <a:endParaRPr lang="en-US" sz="32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3200" dirty="0" smtClean="0"/>
              <a:t>	</a:t>
            </a:r>
            <a:r>
              <a:rPr lang="en-US" sz="3200" i="1" dirty="0" smtClean="0"/>
              <a:t>  “The heart has its reasons of which reason knows nothing.”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dirty="0" smtClean="0"/>
              <a:t>                                            </a:t>
            </a:r>
            <a:r>
              <a:rPr lang="en-US" sz="3200" dirty="0" err="1" smtClean="0"/>
              <a:t>Blaise</a:t>
            </a:r>
            <a:r>
              <a:rPr lang="en-US" sz="3200" dirty="0" smtClean="0"/>
              <a:t> Pascal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cute-cuddly-babies0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you!!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C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Classification of CHD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SzPct val="125000"/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 eaLnBrk="1" hangingPunct="1">
              <a:buSzPct val="125000"/>
              <a:buFont typeface="Calibri" pitchFamily="34" charset="0"/>
              <a:buAutoNum type="arabicPeriod"/>
            </a:pPr>
            <a:r>
              <a:rPr lang="en-US" smtClean="0"/>
              <a:t>Acyanotic, L-R Shunts;</a:t>
            </a:r>
          </a:p>
          <a:p>
            <a:pPr marL="514350" indent="-514350" eaLnBrk="1" hangingPunct="1">
              <a:buSzPct val="125000"/>
              <a:buFont typeface="Calibri" pitchFamily="34" charset="0"/>
              <a:buAutoNum type="arabicPeriod"/>
            </a:pPr>
            <a:r>
              <a:rPr lang="en-US" smtClean="0"/>
              <a:t>Acyanotic, no Shunts;</a:t>
            </a:r>
          </a:p>
          <a:p>
            <a:pPr marL="514350" indent="-514350" eaLnBrk="1" hangingPunct="1">
              <a:buSzPct val="125000"/>
              <a:buFont typeface="Calibri" pitchFamily="34" charset="0"/>
              <a:buAutoNum type="arabicPeriod"/>
            </a:pPr>
            <a:r>
              <a:rPr lang="en-US" smtClean="0"/>
              <a:t>Cyanotic CHD;</a:t>
            </a:r>
          </a:p>
          <a:p>
            <a:pPr marL="514350" indent="-514350" eaLnBrk="1" hangingPunct="1">
              <a:buSzPct val="125000"/>
              <a:buFont typeface="Calibri" pitchFamily="34" charset="0"/>
              <a:buAutoNum type="arabicPeriod"/>
            </a:pPr>
            <a:r>
              <a:rPr lang="en-US" smtClean="0"/>
              <a:t>General CHD.</a:t>
            </a:r>
          </a:p>
          <a:p>
            <a:pPr marL="514350" indent="-514350" eaLnBrk="1" hangingPunct="1">
              <a:buSzPct val="125000"/>
              <a:buFont typeface="Wingdings 2" pitchFamily="18" charset="2"/>
              <a:buNone/>
            </a:pPr>
            <a:endParaRPr lang="en-US" smtClean="0"/>
          </a:p>
          <a:p>
            <a:pPr marL="514350" indent="-514350" eaLnBrk="1" hangingPunct="1">
              <a:buSzPct val="125000"/>
              <a:buFont typeface="Calibri" pitchFamily="34" charset="0"/>
              <a:buAutoNum type="arabicPeriod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800" i="1" smtClean="0"/>
              <a:t> - 1-3% of all congenital diseases;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4800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800" i="1" smtClean="0"/>
              <a:t>- 0,6% of live newborns.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9219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FF0000"/>
                </a:solidFill>
              </a:rPr>
              <a:t>CHD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The Incidence of CHD</a:t>
            </a:r>
          </a:p>
        </p:txBody>
      </p:sp>
      <p:pic>
        <p:nvPicPr>
          <p:cNvPr id="60421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8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9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0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1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2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6096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3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10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4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572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5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5334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6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572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7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334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8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096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9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0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096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1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96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2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5334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3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6096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4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6096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5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096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6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096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7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334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8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5334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49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572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50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5334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51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72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52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334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53" name="Picture 5" descr="baby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572000"/>
            <a:ext cx="65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54" name="Text Box 40"/>
          <p:cNvSpPr txBox="1">
            <a:spLocks noChangeArrowheads="1"/>
          </p:cNvSpPr>
          <p:nvPr/>
        </p:nvSpPr>
        <p:spPr bwMode="auto">
          <a:xfrm>
            <a:off x="-76200" y="990600"/>
            <a:ext cx="1377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 dirty="0" smtClean="0">
                <a:solidFill>
                  <a:srgbClr val="FF0000"/>
                </a:solidFill>
              </a:rPr>
              <a:t>VSD 30,5</a:t>
            </a:r>
            <a:r>
              <a:rPr lang="en-US" u="none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60455" name="Text Box 42"/>
          <p:cNvSpPr txBox="1">
            <a:spLocks noChangeArrowheads="1"/>
          </p:cNvSpPr>
          <p:nvPr/>
        </p:nvSpPr>
        <p:spPr bwMode="auto">
          <a:xfrm>
            <a:off x="685800" y="2590800"/>
            <a:ext cx="1249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ASD</a:t>
            </a:r>
            <a:r>
              <a:rPr lang="en-US" u="none" dirty="0" smtClean="0">
                <a:solidFill>
                  <a:srgbClr val="00FF00"/>
                </a:solidFill>
              </a:rPr>
              <a:t> </a:t>
            </a:r>
            <a:r>
              <a:rPr lang="en-US" u="none" dirty="0">
                <a:solidFill>
                  <a:srgbClr val="00FF00"/>
                </a:solidFill>
              </a:rPr>
              <a:t>9,8%</a:t>
            </a:r>
          </a:p>
        </p:txBody>
      </p:sp>
      <p:sp>
        <p:nvSpPr>
          <p:cNvPr id="60456" name="Text Box 44"/>
          <p:cNvSpPr txBox="1">
            <a:spLocks noChangeArrowheads="1"/>
          </p:cNvSpPr>
          <p:nvPr/>
        </p:nvSpPr>
        <p:spPr bwMode="auto">
          <a:xfrm>
            <a:off x="1657350" y="3352800"/>
            <a:ext cx="1236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FFFF"/>
                </a:solidFill>
              </a:rPr>
              <a:t>PDA</a:t>
            </a:r>
            <a:r>
              <a:rPr lang="en-US" u="none" dirty="0" smtClean="0">
                <a:solidFill>
                  <a:srgbClr val="00FFFF"/>
                </a:solidFill>
              </a:rPr>
              <a:t> </a:t>
            </a:r>
            <a:r>
              <a:rPr lang="en-US" u="none" dirty="0">
                <a:solidFill>
                  <a:srgbClr val="00FFFF"/>
                </a:solidFill>
              </a:rPr>
              <a:t>9,7%</a:t>
            </a:r>
          </a:p>
        </p:txBody>
      </p:sp>
      <p:sp>
        <p:nvSpPr>
          <p:cNvPr id="60457" name="Text Box 47"/>
          <p:cNvSpPr txBox="1">
            <a:spLocks noChangeArrowheads="1"/>
          </p:cNvSpPr>
          <p:nvPr/>
        </p:nvSpPr>
        <p:spPr bwMode="auto">
          <a:xfrm>
            <a:off x="2508250" y="381000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 dirty="0" smtClean="0">
                <a:solidFill>
                  <a:srgbClr val="FFC000"/>
                </a:solidFill>
              </a:rPr>
              <a:t>PS </a:t>
            </a:r>
            <a:r>
              <a:rPr lang="en-US" u="none" dirty="0">
                <a:solidFill>
                  <a:srgbClr val="FFC000"/>
                </a:solidFill>
              </a:rPr>
              <a:t>6,9%</a:t>
            </a:r>
          </a:p>
        </p:txBody>
      </p:sp>
      <p:sp>
        <p:nvSpPr>
          <p:cNvPr id="60459" name="Text Box 48"/>
          <p:cNvSpPr txBox="1">
            <a:spLocks noChangeArrowheads="1"/>
          </p:cNvSpPr>
          <p:nvPr/>
        </p:nvSpPr>
        <p:spPr bwMode="auto">
          <a:xfrm>
            <a:off x="3498850" y="3886200"/>
            <a:ext cx="12747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 dirty="0" err="1" smtClean="0">
                <a:solidFill>
                  <a:srgbClr val="FF0000"/>
                </a:solidFill>
              </a:rPr>
              <a:t>CoA</a:t>
            </a:r>
            <a:r>
              <a:rPr lang="en-US" u="none" dirty="0" smtClean="0">
                <a:solidFill>
                  <a:srgbClr val="FF0000"/>
                </a:solidFill>
              </a:rPr>
              <a:t> </a:t>
            </a:r>
            <a:r>
              <a:rPr lang="en-US" u="none" dirty="0">
                <a:solidFill>
                  <a:srgbClr val="FF0000"/>
                </a:solidFill>
              </a:rPr>
              <a:t>6,8%</a:t>
            </a:r>
            <a:r>
              <a:rPr lang="en-US" u="none" dirty="0"/>
              <a:t> </a:t>
            </a:r>
          </a:p>
        </p:txBody>
      </p:sp>
      <p:sp>
        <p:nvSpPr>
          <p:cNvPr id="60460" name="Text Box 49"/>
          <p:cNvSpPr txBox="1">
            <a:spLocks noChangeArrowheads="1"/>
          </p:cNvSpPr>
          <p:nvPr/>
        </p:nvSpPr>
        <p:spPr bwMode="auto">
          <a:xfrm>
            <a:off x="4413250" y="403860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 dirty="0" smtClean="0">
                <a:solidFill>
                  <a:srgbClr val="0099FF"/>
                </a:solidFill>
              </a:rPr>
              <a:t>AS </a:t>
            </a:r>
            <a:r>
              <a:rPr lang="en-US" u="none" dirty="0">
                <a:solidFill>
                  <a:srgbClr val="0099FF"/>
                </a:solidFill>
              </a:rPr>
              <a:t>6,1%</a:t>
            </a:r>
          </a:p>
        </p:txBody>
      </p:sp>
      <p:sp>
        <p:nvSpPr>
          <p:cNvPr id="60461" name="Text Box 50"/>
          <p:cNvSpPr txBox="1">
            <a:spLocks noChangeArrowheads="1"/>
          </p:cNvSpPr>
          <p:nvPr/>
        </p:nvSpPr>
        <p:spPr bwMode="auto">
          <a:xfrm>
            <a:off x="5276850" y="4191000"/>
            <a:ext cx="12320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 dirty="0" smtClean="0">
                <a:solidFill>
                  <a:srgbClr val="FF0066"/>
                </a:solidFill>
              </a:rPr>
              <a:t>TOF </a:t>
            </a:r>
            <a:r>
              <a:rPr lang="en-US" u="none" dirty="0">
                <a:solidFill>
                  <a:srgbClr val="FF0066"/>
                </a:solidFill>
              </a:rPr>
              <a:t>5,8%</a:t>
            </a:r>
          </a:p>
        </p:txBody>
      </p:sp>
      <p:sp>
        <p:nvSpPr>
          <p:cNvPr id="60462" name="Text Box 51"/>
          <p:cNvSpPr txBox="1">
            <a:spLocks noChangeArrowheads="1"/>
          </p:cNvSpPr>
          <p:nvPr/>
        </p:nvSpPr>
        <p:spPr bwMode="auto">
          <a:xfrm>
            <a:off x="6172200" y="4724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none" dirty="0" smtClean="0">
                <a:solidFill>
                  <a:srgbClr val="009900"/>
                </a:solidFill>
              </a:rPr>
              <a:t>TGA </a:t>
            </a:r>
            <a:r>
              <a:rPr lang="en-US" u="none" dirty="0">
                <a:solidFill>
                  <a:srgbClr val="009900"/>
                </a:solidFill>
              </a:rPr>
              <a:t>4,2%</a:t>
            </a:r>
          </a:p>
        </p:txBody>
      </p:sp>
      <p:sp>
        <p:nvSpPr>
          <p:cNvPr id="60463" name="Text Box 52"/>
          <p:cNvSpPr txBox="1">
            <a:spLocks noChangeArrowheads="1"/>
          </p:cNvSpPr>
          <p:nvPr/>
        </p:nvSpPr>
        <p:spPr bwMode="auto">
          <a:xfrm>
            <a:off x="7086600" y="4953000"/>
            <a:ext cx="12149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CAT</a:t>
            </a:r>
            <a:r>
              <a:rPr lang="en-US" u="none" dirty="0" smtClean="0">
                <a:solidFill>
                  <a:srgbClr val="FF3300"/>
                </a:solidFill>
              </a:rPr>
              <a:t> </a:t>
            </a:r>
            <a:r>
              <a:rPr lang="en-US" u="none" dirty="0">
                <a:solidFill>
                  <a:srgbClr val="FF3300"/>
                </a:solidFill>
              </a:rPr>
              <a:t>2,2%</a:t>
            </a:r>
          </a:p>
        </p:txBody>
      </p:sp>
      <p:sp>
        <p:nvSpPr>
          <p:cNvPr id="60464" name="Text Box 53"/>
          <p:cNvSpPr txBox="1">
            <a:spLocks noChangeArrowheads="1"/>
          </p:cNvSpPr>
          <p:nvPr/>
        </p:nvSpPr>
        <p:spPr bwMode="auto">
          <a:xfrm>
            <a:off x="8020050" y="5715000"/>
            <a:ext cx="11037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 dirty="0" smtClean="0">
                <a:solidFill>
                  <a:srgbClr val="FF7C80"/>
                </a:solidFill>
              </a:rPr>
              <a:t>TA </a:t>
            </a:r>
            <a:r>
              <a:rPr lang="en-US" u="none" dirty="0">
                <a:solidFill>
                  <a:srgbClr val="FF7C80"/>
                </a:solidFill>
              </a:rPr>
              <a:t>1, 3%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February 2007-February 2011</a:t>
            </a:r>
            <a:br>
              <a:rPr lang="en-US" sz="3600" dirty="0" smtClean="0"/>
            </a:br>
            <a:r>
              <a:rPr lang="en-US" sz="3600" dirty="0" smtClean="0"/>
              <a:t>Neonatology of “</a:t>
            </a:r>
            <a:r>
              <a:rPr lang="en-US" sz="3600" dirty="0" err="1" smtClean="0"/>
              <a:t>Spit.Clinic</a:t>
            </a:r>
            <a:r>
              <a:rPr lang="en-US" sz="3600" dirty="0" smtClean="0"/>
              <a:t> Jud.de </a:t>
            </a:r>
            <a:r>
              <a:rPr lang="en-US" sz="3600" dirty="0" err="1" smtClean="0"/>
              <a:t>Urgenta</a:t>
            </a:r>
            <a:r>
              <a:rPr lang="en-US" sz="3600" dirty="0" smtClean="0"/>
              <a:t> </a:t>
            </a:r>
            <a:r>
              <a:rPr lang="en-US" sz="3600" dirty="0" err="1" smtClean="0"/>
              <a:t>Tg.Mures</a:t>
            </a:r>
            <a:r>
              <a:rPr lang="en-US" sz="3600" dirty="0" smtClean="0"/>
              <a:t>”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CoA</a:t>
            </a:r>
            <a:r>
              <a:rPr lang="en-US" dirty="0" smtClean="0"/>
              <a:t> = 10</a:t>
            </a:r>
          </a:p>
          <a:p>
            <a:pPr eaLnBrk="1" hangingPunct="1"/>
            <a:r>
              <a:rPr lang="en-US" dirty="0" smtClean="0"/>
              <a:t>TOF = 6</a:t>
            </a:r>
          </a:p>
          <a:p>
            <a:pPr eaLnBrk="1" hangingPunct="1"/>
            <a:r>
              <a:rPr lang="en-US" dirty="0" smtClean="0"/>
              <a:t>TGA = 52</a:t>
            </a:r>
          </a:p>
          <a:p>
            <a:pPr eaLnBrk="1" hangingPunct="1"/>
            <a:r>
              <a:rPr lang="en-US" dirty="0" smtClean="0"/>
              <a:t>PDA = 36</a:t>
            </a:r>
          </a:p>
          <a:p>
            <a:pPr eaLnBrk="1" hangingPunct="1"/>
            <a:r>
              <a:rPr lang="en-US" dirty="0" smtClean="0"/>
              <a:t>AV block = o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Coarctation</a:t>
            </a:r>
            <a:r>
              <a:rPr lang="en-US" dirty="0" smtClean="0"/>
              <a:t> of the Aorta</a:t>
            </a:r>
            <a:endParaRPr lang="en-US" dirty="0"/>
          </a:p>
        </p:txBody>
      </p:sp>
      <p:sp>
        <p:nvSpPr>
          <p:cNvPr id="12291" name="Content Placeholder 5"/>
          <p:cNvSpPr>
            <a:spLocks noGrp="1"/>
          </p:cNvSpPr>
          <p:nvPr>
            <p:ph sz="half" idx="4294967295"/>
          </p:nvPr>
        </p:nvSpPr>
        <p:spPr>
          <a:xfrm>
            <a:off x="0" y="1920875"/>
            <a:ext cx="4038600" cy="443388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2292" name="Picture 6" descr="aortic_coarc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4648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 descr="C:\Users\diesel\Desktop\baby\hjfh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981200"/>
            <a:ext cx="3429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3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800" b="1" i="1" u="sng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b="1" i="1" u="sng" dirty="0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  </a:t>
            </a:r>
            <a:r>
              <a:rPr lang="en-US" sz="2800" u="sng" dirty="0" err="1" smtClean="0">
                <a:solidFill>
                  <a:srgbClr val="FF0000"/>
                </a:solidFill>
              </a:rPr>
              <a:t>CoA</a:t>
            </a:r>
            <a:r>
              <a:rPr lang="en-US" sz="2800" dirty="0" smtClean="0"/>
              <a:t>= CHD whereby the aorta narrows in the area             where  the PDA inserts, just past the origin of the left </a:t>
            </a:r>
            <a:r>
              <a:rPr lang="en-US" sz="2800" dirty="0" err="1" smtClean="0"/>
              <a:t>subclavian</a:t>
            </a:r>
            <a:r>
              <a:rPr lang="en-US" sz="2800" dirty="0" smtClean="0"/>
              <a:t> artery.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 In association with PDA: </a:t>
            </a:r>
          </a:p>
          <a:p>
            <a:pPr eaLnBrk="1" hangingPunct="1"/>
            <a:r>
              <a:rPr lang="en-US" sz="2800" u="sng" dirty="0" err="1" smtClean="0">
                <a:solidFill>
                  <a:srgbClr val="0070C0"/>
                </a:solidFill>
              </a:rPr>
              <a:t>preductal</a:t>
            </a:r>
            <a:r>
              <a:rPr lang="en-US" sz="2800" dirty="0" smtClean="0"/>
              <a:t>;</a:t>
            </a:r>
          </a:p>
          <a:p>
            <a:pPr eaLnBrk="1" hangingPunct="1"/>
            <a:r>
              <a:rPr lang="en-US" sz="2800" dirty="0" err="1" smtClean="0"/>
              <a:t>ductal</a:t>
            </a:r>
            <a:r>
              <a:rPr lang="en-US" sz="2800" dirty="0" smtClean="0"/>
              <a:t>; </a:t>
            </a:r>
          </a:p>
          <a:p>
            <a:pPr eaLnBrk="1" hangingPunct="1"/>
            <a:r>
              <a:rPr lang="en-US" sz="2800" dirty="0" err="1" smtClean="0"/>
              <a:t>postductal</a:t>
            </a:r>
            <a:r>
              <a:rPr lang="en-US" sz="2800" dirty="0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dirty="0" smtClean="0"/>
          </a:p>
          <a:p>
            <a:pPr eaLnBrk="1" hangingPunct="1">
              <a:buFont typeface="Wingdings 2" pitchFamily="18" charset="2"/>
              <a:buNone/>
            </a:pPr>
            <a:endParaRPr lang="en-US" sz="2800" dirty="0" smtClean="0"/>
          </a:p>
          <a:p>
            <a:pPr eaLnBrk="1" hangingPunct="1">
              <a:buFont typeface="Wingdings 2" pitchFamily="18" charset="2"/>
              <a:buNone/>
            </a:pPr>
            <a:endParaRPr lang="en-US" sz="2800" b="1" dirty="0" smtClean="0"/>
          </a:p>
          <a:p>
            <a:pPr eaLnBrk="1" hangingPunct="1">
              <a:buFont typeface="Wingdings 2" pitchFamily="18" charset="2"/>
              <a:buNone/>
            </a:pPr>
            <a:endParaRPr lang="en-US" sz="2800" dirty="0" smtClean="0"/>
          </a:p>
          <a:p>
            <a:pPr eaLnBrk="1" hangingPunct="1">
              <a:buFont typeface="Wingdings 2" pitchFamily="18" charset="2"/>
              <a:buNone/>
            </a:pP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Physiopathology &amp; Clinical signs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mtClean="0"/>
              <a:t>proximal arterial hypertension(headaches, nosebleeds);</a:t>
            </a:r>
          </a:p>
          <a:p>
            <a:pPr eaLnBrk="1" hangingPunct="1">
              <a:buFont typeface="Wingdings" pitchFamily="2" charset="2"/>
              <a:buChar char="q"/>
            </a:pPr>
            <a:endParaRPr lang="en-US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smtClean="0"/>
              <a:t>distal low blood pressure, cold legs and feet, weak pulse;</a:t>
            </a:r>
          </a:p>
          <a:p>
            <a:pPr eaLnBrk="1" hangingPunct="1">
              <a:buFont typeface="Wingdings" pitchFamily="2" charset="2"/>
              <a:buChar char="q"/>
            </a:pPr>
            <a:endParaRPr lang="en-US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smtClean="0"/>
              <a:t>CHF(Congestive Heart Failure);</a:t>
            </a:r>
          </a:p>
          <a:p>
            <a:pPr eaLnBrk="1" hangingPunct="1">
              <a:buFont typeface="Wingdings" pitchFamily="2" charset="2"/>
              <a:buChar char="q"/>
            </a:pPr>
            <a:endParaRPr lang="en-US" smtClean="0"/>
          </a:p>
          <a:p>
            <a:pPr eaLnBrk="1" hangingPunct="1">
              <a:buFont typeface="Wingdings" pitchFamily="2" charset="2"/>
              <a:buChar char="q"/>
            </a:pPr>
            <a:r>
              <a:rPr lang="en-US" smtClean="0"/>
              <a:t>Chest pain.</a:t>
            </a:r>
          </a:p>
          <a:p>
            <a:pPr eaLnBrk="1" hangingPunct="1">
              <a:buFont typeface="Wingdings" pitchFamily="2" charset="2"/>
              <a:buChar char="q"/>
            </a:pPr>
            <a:endParaRPr lang="en-US" smtClean="0"/>
          </a:p>
          <a:p>
            <a:pPr eaLnBrk="1" hangingPunct="1">
              <a:buFont typeface="Wingdings" pitchFamily="2" charset="2"/>
              <a:buChar char="q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1059</TotalTime>
  <Words>464</Words>
  <Application>Microsoft Office PowerPoint</Application>
  <PresentationFormat>On-screen Show (4:3)</PresentationFormat>
  <Paragraphs>131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CONGENITAL HEART DISEASE MANAGEMENT IN NEWBORNS</vt:lpstr>
      <vt:lpstr>CHD</vt:lpstr>
      <vt:lpstr>Classification of CHD</vt:lpstr>
      <vt:lpstr>CHD</vt:lpstr>
      <vt:lpstr>The Incidence of CHD</vt:lpstr>
      <vt:lpstr>February 2007-February 2011 Neonatology of “Spit.Clinic Jud.de Urgenta Tg.Mures”</vt:lpstr>
      <vt:lpstr>Coarctation of the Aorta</vt:lpstr>
      <vt:lpstr>Slide 8</vt:lpstr>
      <vt:lpstr>Physiopathology &amp; Clinical signs</vt:lpstr>
      <vt:lpstr>Surgical method</vt:lpstr>
      <vt:lpstr>TOF-tetralogy of FALLOT</vt:lpstr>
      <vt:lpstr> TOF= PS, overriding Aorta, VSD, Right ventricular            hypertrophy.</vt:lpstr>
      <vt:lpstr>Physiopathology &amp; Clinical signs</vt:lpstr>
      <vt:lpstr>Surgical method- neonatal period</vt:lpstr>
      <vt:lpstr>Transposition of Great Arteries TGA=the pulmonary arteries are supplied by the left ventricle, and the aorta by the right ventricle </vt:lpstr>
      <vt:lpstr>Physiopathology &amp; Clinical signs</vt:lpstr>
      <vt:lpstr>Surgical method</vt:lpstr>
      <vt:lpstr>Slide 18</vt:lpstr>
      <vt:lpstr>Patent Ductus Arteriosus</vt:lpstr>
      <vt:lpstr>Slide 20</vt:lpstr>
      <vt:lpstr>Physiopathology &amp; Clinical signs</vt:lpstr>
      <vt:lpstr>Slide 22</vt:lpstr>
      <vt:lpstr> Congenital Atrioventricular Block</vt:lpstr>
      <vt:lpstr>Slide 24</vt:lpstr>
      <vt:lpstr>Physiopathology &amp; Clinical signs (third degree AV Block)</vt:lpstr>
      <vt:lpstr>Surgical method</vt:lpstr>
      <vt:lpstr>Conclusions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HEART DISEASE MANAGEMENT IN NEWBORNS</dc:title>
  <dc:creator>diesel</dc:creator>
  <cp:lastModifiedBy>diesel</cp:lastModifiedBy>
  <cp:revision>81</cp:revision>
  <dcterms:created xsi:type="dcterms:W3CDTF">2011-03-29T12:19:39Z</dcterms:created>
  <dcterms:modified xsi:type="dcterms:W3CDTF">2011-04-04T12:40:25Z</dcterms:modified>
</cp:coreProperties>
</file>