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8" r:id="rId4"/>
    <p:sldId id="260" r:id="rId5"/>
    <p:sldId id="261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934B6-3659-48FA-B530-4D63A7A732D7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E37BA-9C33-4451-B4B1-969019B5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4454-5960-4AAD-90ED-C9A9F3C95E0D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251D-7FCF-460D-A30D-290CE789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534400" cy="139065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ECHINOCACTUS WILLIAMSII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PROMISE OF AN “ESCAPE” IN ETHNOBOTANICAL SHOPS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3820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purpose of this work is to expose the psychedelic properties of a cactus species </a:t>
            </a:r>
            <a:r>
              <a:rPr lang="en-US" sz="18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Echinocactus</a:t>
            </a:r>
            <a:r>
              <a:rPr lang="en-US" sz="1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williamsii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whose origins have been lost in the history of the Native American tribes.</a:t>
            </a:r>
            <a:endParaRPr lang="en-U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2819400"/>
            <a:ext cx="8763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smtClean="0">
                <a:latin typeface="Arial Narrow" charset="0"/>
              </a:rPr>
              <a:t>             </a:t>
            </a:r>
            <a:r>
              <a:rPr lang="en-US" sz="2400" smtClean="0">
                <a:solidFill>
                  <a:srgbClr val="000000"/>
                </a:solidFill>
                <a:latin typeface="Arial Narrow" charset="0"/>
              </a:rPr>
              <a:t>Author                                                         Coordinators</a:t>
            </a:r>
          </a:p>
          <a:p>
            <a:pPr algn="l">
              <a:defRPr/>
            </a:pPr>
            <a:r>
              <a:rPr lang="en-US" sz="2400" smtClean="0">
                <a:solidFill>
                  <a:srgbClr val="000000"/>
                </a:solidFill>
                <a:latin typeface="Arial Narrow" charset="0"/>
              </a:rPr>
              <a:t>  Koblos Ana-Andreea                                     </a:t>
            </a:r>
            <a:r>
              <a:rPr lang="en-US" sz="2400">
                <a:solidFill>
                  <a:srgbClr val="000000"/>
                </a:solidFill>
                <a:latin typeface="Arial Narrow" charset="0"/>
              </a:rPr>
              <a:t>Prof. Dr. Silvia Oroian</a:t>
            </a:r>
            <a:endParaRPr lang="en-US" sz="2400" smtClean="0">
              <a:solidFill>
                <a:srgbClr val="000000"/>
              </a:solidFill>
              <a:latin typeface="Arial Narrow" charset="0"/>
            </a:endParaRPr>
          </a:p>
          <a:p>
            <a:pPr algn="l">
              <a:defRPr/>
            </a:pPr>
            <a:r>
              <a:rPr lang="en-US" sz="2400" smtClean="0">
                <a:solidFill>
                  <a:srgbClr val="000000"/>
                </a:solidFill>
                <a:latin typeface="Arial Narrow" charset="0"/>
              </a:rPr>
              <a:t>  Faculty of Pharmacy                           </a:t>
            </a:r>
            <a:r>
              <a:rPr lang="en-US" sz="2400">
                <a:solidFill>
                  <a:srgbClr val="000000"/>
                </a:solidFill>
                <a:latin typeface="Arial Narrow" charset="0"/>
              </a:rPr>
              <a:t>Conf. Univ. Dr. Augustin Curticapean</a:t>
            </a:r>
            <a:endParaRPr lang="en-US" smtClean="0">
              <a:solidFill>
                <a:srgbClr val="000000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DESCRIPTION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4" name="Picture 3" descr="Lophophora_williamsii_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" y="381000"/>
            <a:ext cx="2891481" cy="2743200"/>
          </a:xfrm>
          <a:prstGeom prst="rect">
            <a:avLst/>
          </a:prstGeom>
        </p:spPr>
      </p:pic>
      <p:pic>
        <p:nvPicPr>
          <p:cNvPr id="7" name="Picture 6" descr="Flowering_lophophora_jourdaniana_200705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828800"/>
            <a:ext cx="2971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2/8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762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 cactus, greenish blue.</a:t>
            </a:r>
          </a:p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Cylindrical stalk divided into 5 to 13 thick ribs.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3810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Flowers - pink, white or yellowish, solitary, small,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infundibuliform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2" name="Picture 11" descr="trans-pecos_peyote_fruit_close-up_201007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76600"/>
            <a:ext cx="2753957" cy="220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1800" y="4876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Fruits - flesh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coloured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greenish yellow.</a:t>
            </a:r>
          </a:p>
        </p:txBody>
      </p:sp>
      <p:pic>
        <p:nvPicPr>
          <p:cNvPr id="14" name="Picture 13" descr="home_grown_lophophora_williamsii_seeds_200704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257800"/>
            <a:ext cx="3581400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5943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Seeds -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 and black.</a:t>
            </a:r>
          </a:p>
        </p:txBody>
      </p:sp>
      <p:pic>
        <p:nvPicPr>
          <p:cNvPr id="17" name="Picture 16" descr="Lophophora_diffusa_kubesai_flowers_8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447800"/>
            <a:ext cx="2362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HISTORY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peyo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38400"/>
            <a:ext cx="3810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flipH="1">
            <a:off x="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3/8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33528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/>
                <a:ea typeface="Verdana" pitchFamily="34" charset="0"/>
                <a:cs typeface="Arial Narrow"/>
              </a:rPr>
              <a:t>Four</a:t>
            </a:r>
            <a:r>
              <a:rPr lang="en-US" sz="2000" dirty="0" smtClean="0">
                <a:latin typeface="Arial Narrow"/>
                <a:ea typeface="Verdana" pitchFamily="34" charset="0"/>
                <a:cs typeface="Arial Narrow"/>
              </a:rPr>
              <a:t> principal deities: </a:t>
            </a:r>
          </a:p>
          <a:p>
            <a:r>
              <a:rPr lang="en-US" sz="2000" b="1" dirty="0" smtClean="0">
                <a:latin typeface="Arial Narrow"/>
                <a:ea typeface="Verdana" pitchFamily="34" charset="0"/>
                <a:cs typeface="Arial Narrow"/>
              </a:rPr>
              <a:t>1</a:t>
            </a:r>
            <a:r>
              <a:rPr lang="en-US" sz="2000" dirty="0" smtClean="0">
                <a:latin typeface="Arial Narrow"/>
                <a:ea typeface="Verdana" pitchFamily="34" charset="0"/>
                <a:cs typeface="Arial Narrow"/>
              </a:rPr>
              <a:t>.The trinity of Corn</a:t>
            </a:r>
          </a:p>
          <a:p>
            <a:r>
              <a:rPr lang="en-US" sz="2000" b="1" dirty="0" smtClean="0">
                <a:latin typeface="Arial Narrow"/>
                <a:ea typeface="Verdana" pitchFamily="34" charset="0"/>
                <a:cs typeface="Arial Narrow"/>
              </a:rPr>
              <a:t>2</a:t>
            </a:r>
            <a:r>
              <a:rPr lang="en-US" sz="2000" dirty="0" smtClean="0">
                <a:latin typeface="Arial Narrow"/>
                <a:ea typeface="Verdana" pitchFamily="34" charset="0"/>
                <a:cs typeface="Arial Narrow"/>
              </a:rPr>
              <a:t>. Blue Deer </a:t>
            </a:r>
          </a:p>
          <a:p>
            <a:r>
              <a:rPr lang="en-US" sz="2000" b="1" dirty="0" smtClean="0">
                <a:latin typeface="Arial Narrow"/>
                <a:ea typeface="Verdana" pitchFamily="34" charset="0"/>
                <a:cs typeface="Arial Narrow"/>
              </a:rPr>
              <a:t>3.</a:t>
            </a:r>
            <a:r>
              <a:rPr lang="en-US" sz="2000" dirty="0" smtClean="0">
                <a:latin typeface="Arial Narrow"/>
                <a:ea typeface="Verdana" pitchFamily="34" charset="0"/>
                <a:cs typeface="Arial Narrow"/>
              </a:rPr>
              <a:t> Peyote</a:t>
            </a:r>
          </a:p>
          <a:p>
            <a:r>
              <a:rPr lang="en-US" sz="2000" b="1" dirty="0" smtClean="0">
                <a:latin typeface="Arial Narrow"/>
                <a:ea typeface="Verdana" pitchFamily="34" charset="0"/>
                <a:cs typeface="Arial Narrow"/>
              </a:rPr>
              <a:t>4</a:t>
            </a:r>
            <a:r>
              <a:rPr lang="en-US" sz="2000" dirty="0" smtClean="0">
                <a:latin typeface="Arial Narrow"/>
                <a:ea typeface="Verdana" pitchFamily="34" charset="0"/>
                <a:cs typeface="Arial Narrow"/>
              </a:rPr>
              <a:t>. Eagle, all descended from their Sun God.</a:t>
            </a:r>
            <a:endParaRPr lang="en-US" sz="2000" dirty="0">
              <a:latin typeface="Arial Narrow"/>
              <a:ea typeface="Verdana" pitchFamily="34" charset="0"/>
              <a:cs typeface="Arial Narrow"/>
            </a:endParaRPr>
          </a:p>
        </p:txBody>
      </p:sp>
      <p:pic>
        <p:nvPicPr>
          <p:cNvPr id="13" name="Picture 12" descr="block-ira-close-view-of-peyote-cacti-lophophorus-williamsii-being-held-by-a-native-american-medicine-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" y="3352800"/>
            <a:ext cx="2912533" cy="3276600"/>
          </a:xfrm>
          <a:prstGeom prst="rect">
            <a:avLst/>
          </a:prstGeom>
        </p:spPr>
      </p:pic>
      <p:pic>
        <p:nvPicPr>
          <p:cNvPr id="14" name="Picture 13" descr="amerindi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2895600" cy="304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0" y="9144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Collected and used by the indigenous people of North America ever since the years 3780-3660 BC.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Huichol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ceremonial purposes.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Means of communicating with the spirit world.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CHEMICAL STRUCTURES AND MIXTURES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alcaloizi peyo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80" y="3429000"/>
            <a:ext cx="663582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0668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Peyote alkaloids can be divided into three groups: </a:t>
            </a:r>
          </a:p>
          <a:p>
            <a:pPr>
              <a:buNone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Group 1: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Mescaline: ( C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Group 2 :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Anhalamine: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Anhalonidine 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 C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)</a:t>
            </a:r>
            <a:endParaRPr lang="pt-BR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Peyotine: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 C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) </a:t>
            </a: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Group 3 :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Anhalonine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( C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) 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Lophophorine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( C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)</a:t>
            </a:r>
          </a:p>
        </p:txBody>
      </p:sp>
      <p:pic>
        <p:nvPicPr>
          <p:cNvPr id="6" name="Picture 5" descr="220px-Mescaline_Pow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447800"/>
            <a:ext cx="2489200" cy="199136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4/8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MECHANISM  OF  ACTION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reclama 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60684"/>
            <a:ext cx="3191385" cy="2087316"/>
          </a:xfrm>
        </p:spPr>
      </p:pic>
      <p:pic>
        <p:nvPicPr>
          <p:cNvPr id="5" name="Picture 4" descr="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3124200" cy="2286000"/>
          </a:xfrm>
          <a:prstGeom prst="rect">
            <a:avLst/>
          </a:prstGeom>
        </p:spPr>
      </p:pic>
      <p:pic>
        <p:nvPicPr>
          <p:cNvPr id="6" name="Picture 5" descr="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105400"/>
            <a:ext cx="32766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914400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Mescaline</a:t>
            </a: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activates the serotonin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5-HT</a:t>
            </a:r>
            <a:r>
              <a:rPr lang="en-US" u="sng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2A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leads to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psychedelia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still unknown, but it likely somehow involves excitation of neurons in the prefrontal cortex.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activates the serotonin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5-HT</a:t>
            </a:r>
            <a:r>
              <a:rPr lang="en-US" u="sng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2C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receptor.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stimulates the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dopamine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receptors.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72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5/8</a:t>
            </a:r>
            <a:endParaRPr lang="en-US" dirty="0"/>
          </a:p>
        </p:txBody>
      </p:sp>
      <p:pic>
        <p:nvPicPr>
          <p:cNvPr id="16" name="Picture 15" descr="smiley-face-wallpaper-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219200"/>
            <a:ext cx="685800" cy="596283"/>
          </a:xfrm>
          <a:prstGeom prst="rect">
            <a:avLst/>
          </a:prstGeom>
        </p:spPr>
      </p:pic>
      <p:pic>
        <p:nvPicPr>
          <p:cNvPr id="17" name="Picture 16" descr="smiley-face-wallpaper-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352800"/>
            <a:ext cx="685800" cy="626933"/>
          </a:xfrm>
          <a:prstGeom prst="rect">
            <a:avLst/>
          </a:prstGeom>
        </p:spPr>
      </p:pic>
      <p:pic>
        <p:nvPicPr>
          <p:cNvPr id="18" name="Picture 17" descr="smiley-face-wallpaper-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562600"/>
            <a:ext cx="685800" cy="62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EFFECTS -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Psychological Effects </a:t>
            </a:r>
            <a:endParaRPr lang="en-US" sz="2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611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Synesthesia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1611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Visual hallucinations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3316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Auditory hallucinations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782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Abnormal touch, taste and smell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48678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Disturbances of the perception of space and time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Content Placeholder 27" descr="lophophora_williamsii_design_mug-p16808989200939499921yff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209800"/>
            <a:ext cx="3581400" cy="3581400"/>
          </a:xfrm>
        </p:spPr>
      </p:pic>
      <p:sp>
        <p:nvSpPr>
          <p:cNvPr id="31" name="Lightning Bolt 30"/>
          <p:cNvSpPr/>
          <p:nvPr/>
        </p:nvSpPr>
        <p:spPr>
          <a:xfrm>
            <a:off x="2362200" y="1752600"/>
            <a:ext cx="1219200" cy="13716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ghtning Bolt 31"/>
          <p:cNvSpPr/>
          <p:nvPr/>
        </p:nvSpPr>
        <p:spPr>
          <a:xfrm rot="5400000">
            <a:off x="5067299" y="1790702"/>
            <a:ext cx="1524000" cy="114300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/>
          <p:cNvSpPr/>
          <p:nvPr/>
        </p:nvSpPr>
        <p:spPr>
          <a:xfrm rot="7924264">
            <a:off x="5432061" y="3191604"/>
            <a:ext cx="1187150" cy="76042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ghtning Bolt 33"/>
          <p:cNvSpPr/>
          <p:nvPr/>
        </p:nvSpPr>
        <p:spPr>
          <a:xfrm rot="19211706">
            <a:off x="1830950" y="2971826"/>
            <a:ext cx="1032009" cy="109452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ghtning Bolt 34"/>
          <p:cNvSpPr/>
          <p:nvPr/>
        </p:nvSpPr>
        <p:spPr>
          <a:xfrm rot="8808383">
            <a:off x="5566353" y="4121214"/>
            <a:ext cx="914400" cy="112136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ghtning Bolt 35"/>
          <p:cNvSpPr/>
          <p:nvPr/>
        </p:nvSpPr>
        <p:spPr>
          <a:xfrm rot="18822199">
            <a:off x="1677721" y="4503224"/>
            <a:ext cx="1722487" cy="52926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1000" y="4724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Disturbances of the will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" name="Picture 42" descr="Untitledkoiuiy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914400"/>
            <a:ext cx="1524000" cy="193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“WORLD OF COLORFUL DREAMS”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vis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3429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eyote6 ca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953000"/>
            <a:ext cx="2590800" cy="1716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4439362476_1c2c9e13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38200"/>
            <a:ext cx="2514600" cy="1927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ages jel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895600"/>
            <a:ext cx="25146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895600" cy="365125"/>
          </a:xfrm>
        </p:spPr>
        <p:txBody>
          <a:bodyPr/>
          <a:lstStyle/>
          <a:p>
            <a:r>
              <a:rPr lang="en-US" dirty="0" smtClean="0"/>
              <a:t>7/8</a:t>
            </a:r>
            <a:endParaRPr lang="en-US" dirty="0"/>
          </a:p>
        </p:txBody>
      </p:sp>
      <p:pic>
        <p:nvPicPr>
          <p:cNvPr id="16" name="Picture 15" descr="Untitled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981200"/>
            <a:ext cx="2057549" cy="1919767"/>
          </a:xfrm>
          <a:prstGeom prst="rect">
            <a:avLst/>
          </a:prstGeom>
        </p:spPr>
      </p:pic>
      <p:pic>
        <p:nvPicPr>
          <p:cNvPr id="17" name="Picture 16" descr="tabu-cactus--plic-4-capsule-=-1gr_medi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4800600"/>
            <a:ext cx="1371600" cy="1905000"/>
          </a:xfrm>
          <a:prstGeom prst="rect">
            <a:avLst/>
          </a:prstGeom>
        </p:spPr>
      </p:pic>
      <p:sp>
        <p:nvSpPr>
          <p:cNvPr id="26" name="Curved Up Arrow 25"/>
          <p:cNvSpPr/>
          <p:nvPr/>
        </p:nvSpPr>
        <p:spPr>
          <a:xfrm>
            <a:off x="5562600" y="3733800"/>
            <a:ext cx="12192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5638800" y="1295400"/>
            <a:ext cx="12192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>
            <a:off x="5257800" y="5181600"/>
            <a:ext cx="16002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352800" y="3048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3352800" y="5638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CONCLUSIONS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conclus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2209800" cy="2615681"/>
          </a:xfrm>
        </p:spPr>
      </p:pic>
      <p:sp>
        <p:nvSpPr>
          <p:cNvPr id="6" name="TextBox 5"/>
          <p:cNvSpPr txBox="1"/>
          <p:nvPr/>
        </p:nvSpPr>
        <p:spPr>
          <a:xfrm>
            <a:off x="2819400" y="6858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E.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williamsii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native to southern North America- his consumption is prohibited by law ( nr143/2000; nr.339/2005)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Its main alkaloid is mescaline (&gt; 0,5 g                    hallucination effects )</a:t>
            </a:r>
          </a:p>
          <a:p>
            <a:pPr marL="342900" indent="-342900">
              <a:buAutoNum type="arabicPeriod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48600" y="16002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Just say no to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ethnobotanical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plants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no to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Echinocactus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williamsii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no to mescaline!!!!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676400" y="6324600"/>
            <a:ext cx="2895600" cy="365125"/>
          </a:xfrm>
        </p:spPr>
        <p:txBody>
          <a:bodyPr/>
          <a:lstStyle/>
          <a:p>
            <a:r>
              <a:rPr lang="en-US" dirty="0" smtClean="0"/>
              <a:t>8/8</a:t>
            </a:r>
            <a:endParaRPr lang="en-US" dirty="0"/>
          </a:p>
        </p:txBody>
      </p:sp>
      <p:pic>
        <p:nvPicPr>
          <p:cNvPr id="11" name="Picture 10" descr="Untitled ier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09800"/>
            <a:ext cx="6553200" cy="4648200"/>
          </a:xfrm>
          <a:prstGeom prst="rect">
            <a:avLst/>
          </a:prstGeom>
        </p:spPr>
      </p:pic>
      <p:pic>
        <p:nvPicPr>
          <p:cNvPr id="12" name="Picture 11" descr="NoDru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953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371</Words>
  <Application>Microsoft Macintosh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ECHINOCACTUS WILLIAMSII: - THE PROMISE OF AN “ESCAPE” IN ETHNOBOTANICAL SHOPS</vt:lpstr>
      <vt:lpstr>            DESCRIPTION </vt:lpstr>
      <vt:lpstr>    HISTORY</vt:lpstr>
      <vt:lpstr>CHEMICAL STRUCTURES AND MIXTURES</vt:lpstr>
      <vt:lpstr>MECHANISM  OF  ACTION</vt:lpstr>
      <vt:lpstr>EFFECTS - Psychological Effects </vt:lpstr>
      <vt:lpstr>“WORLD OF COLORFUL DREAMS”</vt:lpstr>
      <vt:lpstr>CONCLUSIONS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ECHINOCACTUS WILLIAMSII: - THE PROMISE OF AN “ESCAPE” IN ETHNOBOTANICAL SHOPS</dc:title>
  <dc:creator>User</dc:creator>
  <cp:lastModifiedBy>Augustin Curticapean</cp:lastModifiedBy>
  <cp:revision>115</cp:revision>
  <dcterms:created xsi:type="dcterms:W3CDTF">2011-03-29T13:53:11Z</dcterms:created>
  <dcterms:modified xsi:type="dcterms:W3CDTF">2011-04-04T07:59:41Z</dcterms:modified>
</cp:coreProperties>
</file>