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>
        <p:scale>
          <a:sx n="78" d="100"/>
          <a:sy n="78" d="100"/>
        </p:scale>
        <p:origin x="-2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F6453-78BF-4264-B4FE-28899362C998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03141-49A5-46D1-9851-2FB6534508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449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15A13A-3A1A-4C7E-9F72-4100149D44E4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B756-61A5-49D6-B26D-2FF7BF3E12C0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4C84-5B7A-489B-A686-13EEF219C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B756-61A5-49D6-B26D-2FF7BF3E12C0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4C84-5B7A-489B-A686-13EEF219C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B756-61A5-49D6-B26D-2FF7BF3E12C0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4C84-5B7A-489B-A686-13EEF219C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2F735-F348-4D73-9FB0-00AB31A6C3EF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0E7D1-422A-4D27-8E7A-C16A15862BD4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BDB59-C22B-4258-998E-8868EBD54BBF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1214-9A52-447B-972E-AA0E6ED2C627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A292-1EF7-4B0D-AE83-C159AB6B9E88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0D5EB-CDBF-45E4-965B-F5F7D9764BBA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9DFE8-5028-4BC8-BF94-40469D6F26C5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8033-7AC9-4E94-9A2D-2AC3DE61269F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B756-61A5-49D6-B26D-2FF7BF3E12C0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4C84-5B7A-489B-A686-13EEF219C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BF9E9-79A8-442A-B280-E136AB1E9C2B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83175-ABC3-4441-BB14-527DBB8BDF7A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484A6-EB3C-452E-B68C-4233932F3E84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B93A8-1FBC-4A85-8B1A-E281E37611F8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7FEA1-86D6-498B-B93F-1E690612857C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B756-61A5-49D6-B26D-2FF7BF3E12C0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4C84-5B7A-489B-A686-13EEF219C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B756-61A5-49D6-B26D-2FF7BF3E12C0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4C84-5B7A-489B-A686-13EEF219C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B756-61A5-49D6-B26D-2FF7BF3E12C0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4C84-5B7A-489B-A686-13EEF219C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B756-61A5-49D6-B26D-2FF7BF3E12C0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4C84-5B7A-489B-A686-13EEF219C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B756-61A5-49D6-B26D-2FF7BF3E12C0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4C84-5B7A-489B-A686-13EEF219C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B756-61A5-49D6-B26D-2FF7BF3E12C0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4C84-5B7A-489B-A686-13EEF219C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B756-61A5-49D6-B26D-2FF7BF3E12C0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4C84-5B7A-489B-A686-13EEF219C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FB756-61A5-49D6-B26D-2FF7BF3E12C0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24C84-5B7A-489B-A686-13EEF219C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Garamond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Garamond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EF50BF-2DF5-4EEF-950A-47EA573DE2CF}" type="slidenum">
              <a:rPr lang="en-US">
                <a:solidFill>
                  <a:srgbClr val="DBF5F9">
                    <a:shade val="90000"/>
                  </a:srgbClr>
                </a:solidFill>
                <a:latin typeface="Garamond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Garamond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Garamond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Garamond" pitchFamily="18" charset="0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060575"/>
            <a:ext cx="7843837" cy="20653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5400" dirty="0"/>
              <a:t>Electronic axiogra</a:t>
            </a:r>
            <a:r>
              <a:rPr lang="en-US" sz="5400" dirty="0" err="1"/>
              <a:t>phy</a:t>
            </a:r>
            <a:r>
              <a:rPr lang="ro-RO" sz="5400" dirty="0"/>
              <a:t>. Considerations on a clinical case.</a:t>
            </a:r>
            <a:endParaRPr lang="en-US" sz="54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921375"/>
            <a:ext cx="8675688" cy="936625"/>
          </a:xfrm>
        </p:spPr>
        <p:txBody>
          <a:bodyPr/>
          <a:lstStyle/>
          <a:p>
            <a:pPr marR="0" algn="just" eaLnBrk="1" hangingPunct="1">
              <a:lnSpc>
                <a:spcPct val="70000"/>
              </a:lnSpc>
            </a:pPr>
            <a:r>
              <a:rPr lang="en-US" sz="2200" smtClean="0"/>
              <a:t>		</a:t>
            </a:r>
            <a:r>
              <a:rPr lang="en-US" sz="2200" i="1" smtClean="0"/>
              <a:t>Coordinators: Prep. Univ. Drd. </a:t>
            </a:r>
            <a:r>
              <a:rPr lang="ro-RO" sz="2200" i="1" smtClean="0"/>
              <a:t>Şoaită Claudia,</a:t>
            </a:r>
          </a:p>
          <a:p>
            <a:pPr marR="0" algn="just" eaLnBrk="1" hangingPunct="1">
              <a:lnSpc>
                <a:spcPct val="70000"/>
              </a:lnSpc>
            </a:pPr>
            <a:r>
              <a:rPr lang="ro-RO" sz="2200" i="1" smtClean="0"/>
              <a:t>                                                   Prof. Univ. Dr. Popşor Sorin</a:t>
            </a:r>
            <a:endParaRPr lang="en-US" sz="2200" i="1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 rot="10800000">
            <a:off x="827088" y="1412875"/>
            <a:ext cx="676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0825" y="0"/>
            <a:ext cx="8228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63575" y="436563"/>
            <a:ext cx="592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79388" y="333375"/>
            <a:ext cx="784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800" i="1" dirty="0">
                <a:solidFill>
                  <a:prstClr val="white"/>
                </a:solidFill>
                <a:latin typeface="Cambria" pitchFamily="18" charset="0"/>
              </a:rPr>
              <a:t>First Author </a:t>
            </a:r>
            <a:r>
              <a:rPr lang="en-US" sz="2800" i="1" dirty="0">
                <a:solidFill>
                  <a:prstClr val="white"/>
                </a:solidFill>
                <a:latin typeface="Cambria" pitchFamily="18" charset="0"/>
              </a:rPr>
              <a:t>: Herescu Bogdan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white"/>
              </a:solidFill>
              <a:latin typeface="Garamond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857364"/>
            <a:ext cx="3428992" cy="6524625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recorded informations are saved in a computer and are printed to be attached to personal records of the patient.</a:t>
            </a:r>
          </a:p>
        </p:txBody>
      </p:sp>
      <p:pic>
        <p:nvPicPr>
          <p:cNvPr id="13315" name="Picture 5" descr="Vasii, Mimi ax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15888"/>
            <a:ext cx="5113338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6516688" y="6613525"/>
            <a:ext cx="2298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white"/>
                </a:solidFill>
                <a:latin typeface="Garamond" pitchFamily="18" charset="0"/>
              </a:rPr>
              <a:t>Source: C.P.J. Koster, Tandarts-Gnatholog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571480"/>
            <a:ext cx="4249737" cy="5929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this paraclinical investigation the patient was diagnosed with myogenous cranio-mandibular dysfunction according to clinical symptoms and other examinations.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aw movements 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ere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transferred to the SAM articulator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and a specific treatment plan was drafted which is about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patient education,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auto physiotherapy for 6 months and after this period if symptoms are not reduced relaxation splints are indicated.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 descr="C:\Documents and Settings\bogdan\Desktop\P108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000108"/>
            <a:ext cx="4399150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561990"/>
          </a:xfrm>
        </p:spPr>
        <p:txBody>
          <a:bodyPr/>
          <a:lstStyle/>
          <a:p>
            <a:r>
              <a:rPr lang="en-US" sz="2400" dirty="0" smtClean="0"/>
              <a:t>Conclusions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04" cy="5429288"/>
          </a:xfrm>
        </p:spPr>
        <p:txBody>
          <a:bodyPr/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Using the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CADIAX Compact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face-bow and the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CADIAX diagnostics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system, the coordinate system, defined by the hinge axis point and anterior reference point, is transferred directly to the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articulator.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Through the mechanical connection between registration and the articulator,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CADIAX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provides a precise relation for maximum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reproducibility.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CADIAX Compact  device is compatible with many  types of articulators  such as : Artex, Denar, Hanau, Ivoclar, KaVo, Panadent, Reference SL, SAM and WhipMix,  so the therapeutic splint positions can be planned and implemented exactly in all spatial directions and also various prosthetic devices are made ​​with high accuracy.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CADIAX 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Compact is easy to use , the results are reproducible and the  system saves following curves, maximum 3 per patient: protrusion, mediotrusion right and left, open/close.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This is not only of diagnostic interest, but also serves in ensuring the quality of dental reconstructions.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o-RO" sz="1400" dirty="0" smtClean="0">
                <a:latin typeface="Times New Roman" pitchFamily="18" charset="0"/>
                <a:cs typeface="Times New Roman" pitchFamily="18" charset="0"/>
              </a:rPr>
              <a:t>lectronic axiography has a major role in the differential diagnosis of cranio-mandibular dysfunction of various causes and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also </a:t>
            </a:r>
            <a:r>
              <a:rPr lang="ro-RO" sz="1400" dirty="0" smtClean="0">
                <a:latin typeface="Times New Roman" pitchFamily="18" charset="0"/>
                <a:cs typeface="Times New Roman" pitchFamily="18" charset="0"/>
              </a:rPr>
              <a:t>offers the clinician the possibility to choose from different therapeutical methods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allows for  patient monitoring in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time,  from the point of view of established treatment.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924704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1472" y="-357214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Bibliography :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142984"/>
            <a:ext cx="8353425" cy="61928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400" dirty="0" err="1"/>
              <a:t>Agerberg</a:t>
            </a:r>
            <a:r>
              <a:rPr lang="en-US" sz="1400" dirty="0"/>
              <a:t> G., </a:t>
            </a:r>
            <a:r>
              <a:rPr lang="en-US" sz="1400" dirty="0" err="1"/>
              <a:t>Carlsson</a:t>
            </a:r>
            <a:r>
              <a:rPr lang="en-US" sz="1400" dirty="0"/>
              <a:t> G.E.: Symptoms of functional disturbances of </a:t>
            </a:r>
            <a:r>
              <a:rPr lang="en-US" sz="1400" dirty="0" err="1"/>
              <a:t>masticatory</a:t>
            </a:r>
            <a:r>
              <a:rPr lang="en-US" sz="1400" dirty="0"/>
              <a:t> system. A </a:t>
            </a:r>
            <a:r>
              <a:rPr lang="en-US" sz="1400" dirty="0" err="1"/>
              <a:t>comparision</a:t>
            </a:r>
            <a:r>
              <a:rPr lang="en-US" sz="1400" dirty="0"/>
              <a:t> of frequencies in a population sample and in a group of patients. </a:t>
            </a:r>
            <a:r>
              <a:rPr lang="en-US" sz="1400" dirty="0" err="1"/>
              <a:t>Acta</a:t>
            </a:r>
            <a:r>
              <a:rPr lang="en-US" sz="1400" dirty="0"/>
              <a:t> </a:t>
            </a:r>
            <a:r>
              <a:rPr lang="en-US" sz="1400" dirty="0" err="1"/>
              <a:t>Odontol</a:t>
            </a:r>
            <a:r>
              <a:rPr lang="en-US" sz="1400" dirty="0"/>
              <a:t>. Scand., 1975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o-RO" sz="1400" dirty="0"/>
              <a:t>Biriş C., Popşor S., Luring A.: Ocluzologie, Ed. Universitz Press, Târgu Mureş, 2007</a:t>
            </a:r>
            <a:endParaRPr lang="en-US" sz="14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400" dirty="0" smtClean="0"/>
              <a:t>Bumann </a:t>
            </a:r>
            <a:r>
              <a:rPr lang="en-US" sz="1400" dirty="0"/>
              <a:t>A</a:t>
            </a:r>
            <a:r>
              <a:rPr lang="ro-RO" sz="1400" dirty="0"/>
              <a:t>.</a:t>
            </a:r>
            <a:r>
              <a:rPr lang="en-US" sz="1400" dirty="0"/>
              <a:t>, </a:t>
            </a:r>
            <a:r>
              <a:rPr lang="en-US" sz="1400" dirty="0" err="1"/>
              <a:t>Lotzmann</a:t>
            </a:r>
            <a:r>
              <a:rPr lang="en-US" sz="1400" dirty="0"/>
              <a:t> U</a:t>
            </a:r>
            <a:r>
              <a:rPr lang="ro-RO" sz="1400" dirty="0"/>
              <a:t>.:</a:t>
            </a:r>
            <a:r>
              <a:rPr lang="en-US" sz="1400" dirty="0"/>
              <a:t> TMJ Disorders and </a:t>
            </a:r>
            <a:r>
              <a:rPr lang="en-US" sz="1400" dirty="0" err="1"/>
              <a:t>Orofacial</a:t>
            </a:r>
            <a:r>
              <a:rPr lang="en-US" sz="1400" dirty="0"/>
              <a:t> Pain (Color Atlas of Dental Medicine)</a:t>
            </a:r>
            <a:endParaRPr lang="ro-RO" sz="14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400" dirty="0" smtClean="0"/>
              <a:t>Cherlea </a:t>
            </a:r>
            <a:r>
              <a:rPr lang="en-US" sz="1400" dirty="0"/>
              <a:t>V., Stroe O.</a:t>
            </a:r>
            <a:r>
              <a:rPr lang="ro-RO" sz="1400" dirty="0"/>
              <a:t>:</a:t>
            </a:r>
            <a:r>
              <a:rPr lang="en-US" sz="1400" dirty="0"/>
              <a:t> </a:t>
            </a:r>
            <a:r>
              <a:rPr lang="en-US" sz="1400" dirty="0" err="1"/>
              <a:t>Mic</a:t>
            </a:r>
            <a:r>
              <a:rPr lang="en-US" sz="1400" dirty="0"/>
              <a:t> </a:t>
            </a:r>
            <a:r>
              <a:rPr lang="en-US" sz="1400" dirty="0" err="1"/>
              <a:t>dic</a:t>
            </a:r>
            <a:r>
              <a:rPr lang="ro-RO" sz="1400" dirty="0"/>
              <a:t>ţionar de stomatologie englez-român, Ed. Naţional, Bucureşti, 2003</a:t>
            </a:r>
            <a:endParaRPr lang="en-US" sz="14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400" dirty="0"/>
              <a:t>Dawson E.</a:t>
            </a:r>
            <a:r>
              <a:rPr lang="ro-RO" sz="1400" dirty="0"/>
              <a:t>P.</a:t>
            </a:r>
            <a:r>
              <a:rPr lang="en-US" sz="1400" dirty="0"/>
              <a:t> </a:t>
            </a:r>
            <a:r>
              <a:rPr lang="ro-RO" sz="1400" dirty="0"/>
              <a:t>: </a:t>
            </a:r>
            <a:r>
              <a:rPr lang="en-US" sz="1400" dirty="0"/>
              <a:t>Functional </a:t>
            </a:r>
            <a:r>
              <a:rPr lang="ro-RO" sz="1400" dirty="0"/>
              <a:t>O</a:t>
            </a:r>
            <a:r>
              <a:rPr lang="en-US" sz="1400" dirty="0" err="1"/>
              <a:t>cclusion</a:t>
            </a:r>
            <a:r>
              <a:rPr lang="ro-RO" sz="1400" dirty="0"/>
              <a:t> -</a:t>
            </a:r>
            <a:r>
              <a:rPr lang="en-US" sz="1400" dirty="0"/>
              <a:t> From TMJ to Smile Design</a:t>
            </a:r>
            <a:r>
              <a:rPr lang="ro-RO" sz="1400" dirty="0"/>
              <a:t>, by Mosby, 2007</a:t>
            </a:r>
            <a:r>
              <a:rPr lang="en-US" sz="1400" dirty="0"/>
              <a:t> </a:t>
            </a:r>
            <a:endParaRPr lang="ro-RO" sz="14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400" dirty="0" smtClean="0"/>
              <a:t>Okeson </a:t>
            </a:r>
            <a:r>
              <a:rPr lang="ro-RO" sz="1400" dirty="0"/>
              <a:t>J.P.:</a:t>
            </a:r>
            <a:r>
              <a:rPr lang="en-US" sz="1400" dirty="0"/>
              <a:t> Management of  </a:t>
            </a:r>
            <a:r>
              <a:rPr lang="en-US" sz="1400" dirty="0" err="1"/>
              <a:t>Temporomandibular</a:t>
            </a:r>
            <a:r>
              <a:rPr lang="en-US" sz="1400" dirty="0"/>
              <a:t> Disorders and Occlusion, </a:t>
            </a:r>
            <a:r>
              <a:rPr lang="ro-RO" sz="1400" dirty="0"/>
              <a:t>Sixth Edition, by Mosby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o-RO" sz="1400" dirty="0"/>
              <a:t>Okeson J.P.: Fundamentals of Occlusion and Temporomandibular Disorders, the C.V. Mosby, St. Louis, Toronto, Princeton, 1985.</a:t>
            </a:r>
            <a:endParaRPr lang="en-US" sz="14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400" dirty="0" err="1"/>
              <a:t>Okeson</a:t>
            </a:r>
            <a:r>
              <a:rPr lang="en-US" sz="1400" dirty="0"/>
              <a:t> J.P., Adler R.C., Anderson </a:t>
            </a:r>
            <a:r>
              <a:rPr lang="en-US" sz="1400" dirty="0" err="1"/>
              <a:t>G.C.,Baragona</a:t>
            </a:r>
            <a:r>
              <a:rPr lang="en-US" sz="1400" dirty="0"/>
              <a:t> </a:t>
            </a:r>
            <a:r>
              <a:rPr lang="en-US" sz="1400" dirty="0" err="1"/>
              <a:t>P.v</a:t>
            </a:r>
            <a:r>
              <a:rPr lang="en-US" sz="1400" dirty="0"/>
              <a:t> M., Broker E. B., </a:t>
            </a:r>
            <a:r>
              <a:rPr lang="en-US" sz="1400" dirty="0" err="1"/>
              <a:t>Falace</a:t>
            </a:r>
            <a:r>
              <a:rPr lang="en-US" sz="1400" dirty="0"/>
              <a:t> D.A., Graff-Radford S.B., </a:t>
            </a:r>
            <a:r>
              <a:rPr lang="en-US" sz="1400" dirty="0" err="1"/>
              <a:t>Kaplana</a:t>
            </a:r>
            <a:r>
              <a:rPr lang="en-US" sz="1400" dirty="0"/>
              <a:t> S., McDonald J.S., Milliner E.K., Rosenbaum R.S., Seligman D.A.: </a:t>
            </a:r>
            <a:r>
              <a:rPr lang="en-US" sz="1400" dirty="0" err="1"/>
              <a:t>Orofacial</a:t>
            </a:r>
            <a:r>
              <a:rPr lang="en-US" sz="1400" dirty="0"/>
              <a:t> pain. Guidelines for Assessment, Diagnosis and Management. The American Academy of </a:t>
            </a:r>
            <a:r>
              <a:rPr lang="en-US" sz="1400" dirty="0" err="1"/>
              <a:t>Orofacial</a:t>
            </a:r>
            <a:r>
              <a:rPr lang="en-US" sz="1400" dirty="0"/>
              <a:t> Pain. Edited by J.F. </a:t>
            </a:r>
            <a:r>
              <a:rPr lang="en-US" sz="1400" dirty="0" err="1"/>
              <a:t>Okeson</a:t>
            </a:r>
            <a:r>
              <a:rPr lang="en-US" sz="1400" dirty="0"/>
              <a:t> D.M.D. Quintessence Publishing Co. Inc. Chicago, London, Tokyo, Sao-Paulo, Moscow, Prague and </a:t>
            </a:r>
            <a:r>
              <a:rPr lang="en-US" sz="1400" dirty="0" err="1"/>
              <a:t>Warshaw</a:t>
            </a:r>
            <a:r>
              <a:rPr lang="en-US" sz="1400" dirty="0"/>
              <a:t>, 1996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o-RO" sz="1400" dirty="0"/>
              <a:t>Ieremia L., Totolici D., Iancu A.M., Petrovici D.:</a:t>
            </a:r>
            <a:r>
              <a:rPr lang="en-US" sz="1400" dirty="0"/>
              <a:t> </a:t>
            </a:r>
            <a:r>
              <a:rPr lang="en-US" sz="1400" dirty="0" err="1"/>
              <a:t>Diagnosticul</a:t>
            </a:r>
            <a:r>
              <a:rPr lang="en-US" sz="1400" dirty="0"/>
              <a:t> </a:t>
            </a:r>
            <a:r>
              <a:rPr lang="en-US" sz="1400" dirty="0" err="1"/>
              <a:t>tulbur</a:t>
            </a:r>
            <a:r>
              <a:rPr lang="ro-RO" sz="1400" dirty="0"/>
              <a:t>ărilor craniomandibulare în medicina dentară, Ed. Univ. “Petru Maior”, Târgu Mureş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o-RO" sz="1400" dirty="0"/>
              <a:t>Ieremia L., Dodu S. : Necesitatea depistării în scop profilactic a factorilor cauzali disfuncţionali cu repercursiuni asupra biomecanicii elementelor articulaţiei temporo-mandibulare, formei şi rpoartelor spaţiale ale ţesuturilor moi şi dure, Rev. Medicală Târgu Mureş, 1987, XXXIII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o-RO" sz="1400" dirty="0"/>
              <a:t>Popşor S.: Elemente de gnatologie, UMF Târgu Mureş, 2003</a:t>
            </a:r>
            <a:endParaRPr lang="en-US" sz="14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o-RO" sz="1400" dirty="0"/>
              <a:t>Popşor S., Coman L., Szasz O.: Orientări diagnostice şi terapeutice  în disfuncţia craniomandibulară</a:t>
            </a:r>
            <a:r>
              <a:rPr lang="en-US" sz="1400" dirty="0"/>
              <a:t>, </a:t>
            </a:r>
            <a:r>
              <a:rPr lang="ro-RO" sz="1400" dirty="0"/>
              <a:t>Ed. Universitz Press, Târgu Mureş</a:t>
            </a:r>
            <a:r>
              <a:rPr lang="en-US" sz="1400" dirty="0"/>
              <a:t>, 2002</a:t>
            </a:r>
            <a:endParaRPr lang="ro-RO" sz="14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o-RO" sz="1400" dirty="0" smtClean="0"/>
              <a:t>Reynolds </a:t>
            </a:r>
            <a:r>
              <a:rPr lang="ro-RO" sz="1400" dirty="0"/>
              <a:t>M.D.: Is the concept of temporomandibular joint pain-d</a:t>
            </a:r>
            <a:r>
              <a:rPr lang="en-US" sz="1400" dirty="0"/>
              <a:t>y</a:t>
            </a:r>
            <a:r>
              <a:rPr lang="ro-RO" sz="1400" dirty="0"/>
              <a:t>sfunction s</a:t>
            </a:r>
            <a:r>
              <a:rPr lang="en-US" sz="1400" dirty="0"/>
              <a:t>y</a:t>
            </a:r>
            <a:r>
              <a:rPr lang="ro-RO" sz="1400" dirty="0"/>
              <a:t>ndrome valid</a:t>
            </a:r>
            <a:r>
              <a:rPr lang="en-US" sz="1400" dirty="0"/>
              <a:t>?, 1988</a:t>
            </a:r>
            <a:r>
              <a:rPr lang="ro-RO" sz="1400" dirty="0"/>
              <a:t>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400" dirty="0" smtClean="0"/>
              <a:t>Shore </a:t>
            </a:r>
            <a:r>
              <a:rPr lang="en-US" sz="1400" dirty="0"/>
              <a:t>N.A.: Temporomandibular Joint Dysfunction and Occlusal Equilibration, Second Edition, Ed. J.P. Lippincott Co., Philadelphia, Toronto, 1976</a:t>
            </a:r>
            <a:endParaRPr lang="ro-RO" sz="14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14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-3559175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368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                   Thank you</a:t>
            </a:r>
            <a:r>
              <a:rPr lang="ro-RO" dirty="0" smtClean="0"/>
              <a:t>!</a:t>
            </a:r>
            <a:endParaRPr lang="en-US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        Prevalence of the cranio-mandibular dysfunction</a:t>
            </a:r>
          </a:p>
        </p:txBody>
      </p:sp>
      <p:graphicFrame>
        <p:nvGraphicFramePr>
          <p:cNvPr id="1026" name="Object 1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85852" y="1714488"/>
          <a:ext cx="6668317" cy="4000528"/>
        </p:xfrm>
        <a:graphic>
          <a:graphicData uri="http://schemas.openxmlformats.org/presentationml/2006/ole">
            <p:oleObj spid="_x0000_s3077" name="Chart" r:id="rId3" imgW="4572000" imgH="2743200" progId="Excel.Sheet.8">
              <p:embed/>
            </p:oleObj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28596" y="428604"/>
            <a:ext cx="8229600" cy="549275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   Operating principle and components of CADIAX Compact system</a:t>
            </a:r>
          </a:p>
        </p:txBody>
      </p:sp>
      <p:pic>
        <p:nvPicPr>
          <p:cNvPr id="7171" name="Picture 8" descr="DSC_0144magi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2" y="1928802"/>
            <a:ext cx="4103540" cy="3429024"/>
          </a:xfrm>
          <a:noFill/>
        </p:spPr>
      </p:pic>
      <p:sp>
        <p:nvSpPr>
          <p:cNvPr id="9" name="Rectangle 8"/>
          <p:cNvSpPr/>
          <p:nvPr/>
        </p:nvSpPr>
        <p:spPr>
          <a:xfrm>
            <a:off x="500034" y="121442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Main operating system  is based on electronic registration of mandibular kinematics through the electromagnetic sensors  </a:t>
            </a:r>
            <a:br>
              <a:rPr lang="en-US" dirty="0" smtClean="0"/>
            </a:br>
            <a:r>
              <a:rPr lang="en-US" dirty="0" smtClean="0"/>
              <a:t> from some registration plates.</a:t>
            </a:r>
          </a:p>
          <a:p>
            <a:endParaRPr lang="en-US" dirty="0" smtClean="0"/>
          </a:p>
          <a:p>
            <a:r>
              <a:rPr lang="en-US" dirty="0" smtClean="0"/>
              <a:t>CADIAX  device offers: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bilateral, simultaneous, timed 3D registration of condylar movement;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registration of sagittal and transversal condylar tracks;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GB" dirty="0" smtClean="0"/>
              <a:t> </a:t>
            </a:r>
            <a:r>
              <a:rPr lang="en-US" dirty="0" smtClean="0"/>
              <a:t>automatic conversion of the joint track curves for the articulator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registration of hinge axis rotation;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 hinge axis calculation and adjustment with real-time display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GB" dirty="0" smtClean="0"/>
              <a:t> individual or standardized registrations according to Prof. Slavicek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560406"/>
          </a:xfrm>
        </p:spPr>
        <p:txBody>
          <a:bodyPr/>
          <a:lstStyle/>
          <a:p>
            <a:r>
              <a:rPr lang="en-US" sz="2800" b="1" dirty="0" smtClean="0">
                <a:solidFill>
                  <a:srgbClr val="DBF5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        Components of CADIAX Compact system</a:t>
            </a:r>
            <a:endParaRPr lang="en-US" sz="2800" dirty="0"/>
          </a:p>
        </p:txBody>
      </p:sp>
      <p:pic>
        <p:nvPicPr>
          <p:cNvPr id="6" name="Picture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4286280" cy="350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571744"/>
            <a:ext cx="415896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2176463" y="5095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928662" y="357166"/>
            <a:ext cx="7239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DBF5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 </a:t>
            </a:r>
            <a:endParaRPr lang="en-US" sz="2800" b="1" dirty="0">
              <a:solidFill>
                <a:srgbClr val="DBF5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0" y="285728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Registering steps on a patient who presented to </a:t>
            </a:r>
            <a:r>
              <a:rPr lang="ro-RO" dirty="0" smtClean="0"/>
              <a:t>the Department of Prosthodontics and Oral Rehabilitation of Târgu Mureş accusing repeated mandibular subluxations associated with TMJ pain</a:t>
            </a:r>
            <a:endParaRPr lang="en-US" dirty="0"/>
          </a:p>
        </p:txBody>
      </p:sp>
      <p:pic>
        <p:nvPicPr>
          <p:cNvPr id="34818" name="Picture 2" descr="C:\Documents and Settings\bogdan\Desktop\P1070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4476781" cy="3357586"/>
          </a:xfrm>
          <a:prstGeom prst="rect">
            <a:avLst/>
          </a:prstGeom>
          <a:noFill/>
        </p:spPr>
      </p:pic>
      <p:pic>
        <p:nvPicPr>
          <p:cNvPr id="34819" name="Picture 3" descr="C:\Documents and Settings\bogdan\Desktop\P1070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928934"/>
            <a:ext cx="4214842" cy="379335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>Registering steps on a patient who presented to </a:t>
            </a:r>
            <a:r>
              <a:rPr lang="ro-RO" sz="2000" dirty="0" smtClean="0"/>
              <a:t>the Department of Prosthodontics and Oral Rehabilitation of Târgu Mureş accusing repeated mandibular subluxations associated with TMJ pain</a:t>
            </a:r>
            <a:endParaRPr lang="en-US" sz="2000" dirty="0" smtClean="0"/>
          </a:p>
        </p:txBody>
      </p:sp>
      <p:pic>
        <p:nvPicPr>
          <p:cNvPr id="9220" name="Picture 8" descr="DSC_01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857496"/>
            <a:ext cx="4148130" cy="363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C:\Documents and Settings\bogdan\Desktop\P108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4643745" cy="335758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357166"/>
            <a:ext cx="8000992" cy="2497137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Connecting </a:t>
            </a:r>
            <a:r>
              <a:rPr lang="en-US" sz="2400" dirty="0" smtClean="0"/>
              <a:t>systems linking central unit and recording elements.</a:t>
            </a:r>
            <a:endParaRPr lang="en-US" sz="2400" dirty="0"/>
          </a:p>
        </p:txBody>
      </p:sp>
      <p:pic>
        <p:nvPicPr>
          <p:cNvPr id="10243" name="Picture 4" descr="DSC_0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6996911" cy="407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143240" y="142852"/>
            <a:ext cx="4140200" cy="15573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Recording the position of centric relation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30924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-571536" y="5214950"/>
            <a:ext cx="4068763" cy="98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  <a:buClr>
                <a:srgbClr val="E2D700"/>
              </a:buClr>
              <a:buSzPct val="70000"/>
              <a:buFont typeface="Wingdings" pitchFamily="2" charset="2"/>
              <a:buNone/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Recording the protrusion of the mandible </a:t>
            </a:r>
          </a:p>
        </p:txBody>
      </p:sp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557338"/>
            <a:ext cx="52085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285728"/>
            <a:ext cx="3563938" cy="13414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Recording the lateral excursion to the left</a:t>
            </a:r>
          </a:p>
        </p:txBody>
      </p:sp>
      <p:pic>
        <p:nvPicPr>
          <p:cNvPr id="12291" name="Picture 5" descr="DSC_0185fsvie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60350"/>
            <a:ext cx="4586287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DSC_0186view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28988"/>
            <a:ext cx="467995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4643438" y="5516563"/>
            <a:ext cx="3563938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2D700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Recording the lateral excursion to 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 right</a:t>
            </a:r>
            <a:endParaRPr 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726</Words>
  <Application>Microsoft Office PowerPoint</Application>
  <PresentationFormat>On-screen Show (4:3)</PresentationFormat>
  <Paragraphs>56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Flow</vt:lpstr>
      <vt:lpstr>Chart</vt:lpstr>
      <vt:lpstr>Electronic axiography. Considerations on a clinical case.</vt:lpstr>
      <vt:lpstr>        Prevalence of the cranio-mandibular dysfunction</vt:lpstr>
      <vt:lpstr>   Operating principle and components of CADIAX Compact system</vt:lpstr>
      <vt:lpstr>           Components of CADIAX Compact system</vt:lpstr>
      <vt:lpstr>Slide 5</vt:lpstr>
      <vt:lpstr>Registering steps on a patient who presented to the Department of Prosthodontics and Oral Rehabilitation of Târgu Mureş accusing repeated mandibular subluxations associated with TMJ pain</vt:lpstr>
      <vt:lpstr>Slide 7</vt:lpstr>
      <vt:lpstr>Slide 8</vt:lpstr>
      <vt:lpstr>Slide 9</vt:lpstr>
      <vt:lpstr>Slide 10</vt:lpstr>
      <vt:lpstr>Slide 11</vt:lpstr>
      <vt:lpstr>Conclusions:</vt:lpstr>
      <vt:lpstr>Bibliography :</vt:lpstr>
      <vt:lpstr>                   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axiography. Considerations on a clinical case.</dc:title>
  <dc:creator>bogdan</dc:creator>
  <cp:lastModifiedBy>bogdan</cp:lastModifiedBy>
  <cp:revision>28</cp:revision>
  <dcterms:created xsi:type="dcterms:W3CDTF">2011-03-23T20:52:38Z</dcterms:created>
  <dcterms:modified xsi:type="dcterms:W3CDTF">2011-04-03T14:06:20Z</dcterms:modified>
</cp:coreProperties>
</file>