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76" r:id="rId6"/>
    <p:sldId id="273" r:id="rId7"/>
    <p:sldId id="275" r:id="rId8"/>
    <p:sldId id="266" r:id="rId9"/>
    <p:sldId id="267" r:id="rId10"/>
    <p:sldId id="268" r:id="rId11"/>
    <p:sldId id="272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96"/>
    <a:srgbClr val="117AAF"/>
    <a:srgbClr val="2929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9" autoAdjust="0"/>
  </p:normalViewPr>
  <p:slideViewPr>
    <p:cSldViewPr>
      <p:cViewPr>
        <p:scale>
          <a:sx n="80" d="100"/>
          <a:sy n="80" d="100"/>
        </p:scale>
        <p:origin x="-8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B2BF9-70EC-4877-B8F4-6A466A83E66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85B65-EF27-40BE-B308-B3307149A322}">
      <dgm:prSet phldrT="[Text]" custT="1"/>
      <dgm:spPr>
        <a:solidFill>
          <a:srgbClr val="117AAF"/>
        </a:solidFill>
      </dgm:spPr>
      <dgm:t>
        <a:bodyPr/>
        <a:lstStyle/>
        <a:p>
          <a:r>
            <a:rPr lang="en-US" sz="1800" dirty="0" smtClean="0"/>
            <a:t>Tissue </a:t>
          </a:r>
          <a:r>
            <a:rPr lang="en-US" sz="1800" dirty="0" err="1" smtClean="0"/>
            <a:t>temperatrure</a:t>
          </a:r>
          <a:r>
            <a:rPr lang="en-US" sz="1800" dirty="0" smtClean="0"/>
            <a:t> increases</a:t>
          </a:r>
          <a:endParaRPr lang="en-US" sz="1800" dirty="0"/>
        </a:p>
      </dgm:t>
    </dgm:pt>
    <dgm:pt modelId="{28A72504-1B3B-48B0-9DE0-AEFF1EEC7010}" type="parTrans" cxnId="{7C4C7868-8C87-4B68-BB56-372EB2D6A96B}">
      <dgm:prSet/>
      <dgm:spPr/>
      <dgm:t>
        <a:bodyPr/>
        <a:lstStyle/>
        <a:p>
          <a:endParaRPr lang="en-US"/>
        </a:p>
      </dgm:t>
    </dgm:pt>
    <dgm:pt modelId="{EC3FB244-000D-45BF-9E59-C21B3AEFB98F}" type="sibTrans" cxnId="{7C4C7868-8C87-4B68-BB56-372EB2D6A96B}">
      <dgm:prSet/>
      <dgm:spPr/>
      <dgm:t>
        <a:bodyPr/>
        <a:lstStyle/>
        <a:p>
          <a:endParaRPr lang="en-US"/>
        </a:p>
      </dgm:t>
    </dgm:pt>
    <dgm:pt modelId="{A882932E-8B77-424F-96AE-5119D5261413}">
      <dgm:prSet phldrT="[Text]" custT="1"/>
      <dgm:spPr>
        <a:solidFill>
          <a:srgbClr val="117AAF"/>
        </a:solidFill>
      </dgm:spPr>
      <dgm:t>
        <a:bodyPr/>
        <a:lstStyle/>
        <a:p>
          <a:r>
            <a:rPr lang="en-US" sz="1800" dirty="0" smtClean="0"/>
            <a:t>Inter- and intracellular water boils away (100 degrees)</a:t>
          </a:r>
          <a:endParaRPr lang="en-US" sz="1800" dirty="0"/>
        </a:p>
      </dgm:t>
    </dgm:pt>
    <dgm:pt modelId="{5DEAEF63-FFDC-4476-AA20-30702093FB67}" type="parTrans" cxnId="{5CCB3D58-908B-4F1C-8769-D63140BF447B}">
      <dgm:prSet/>
      <dgm:spPr/>
      <dgm:t>
        <a:bodyPr/>
        <a:lstStyle/>
        <a:p>
          <a:endParaRPr lang="en-US"/>
        </a:p>
      </dgm:t>
    </dgm:pt>
    <dgm:pt modelId="{2ABE718C-12F7-418A-8127-D43E637137CF}" type="sibTrans" cxnId="{5CCB3D58-908B-4F1C-8769-D63140BF447B}">
      <dgm:prSet/>
      <dgm:spPr/>
      <dgm:t>
        <a:bodyPr/>
        <a:lstStyle/>
        <a:p>
          <a:endParaRPr lang="en-US"/>
        </a:p>
      </dgm:t>
    </dgm:pt>
    <dgm:pt modelId="{1273C37A-D3C7-43A5-9832-46430C0AD42C}">
      <dgm:prSet/>
      <dgm:spPr>
        <a:solidFill>
          <a:srgbClr val="117AAF"/>
        </a:solidFill>
      </dgm:spPr>
      <dgm:t>
        <a:bodyPr/>
        <a:lstStyle/>
        <a:p>
          <a:r>
            <a:rPr lang="en-US" dirty="0" smtClean="0"/>
            <a:t>Hard tissue expansion and disruption</a:t>
          </a:r>
          <a:endParaRPr lang="en-US" dirty="0"/>
        </a:p>
      </dgm:t>
    </dgm:pt>
    <dgm:pt modelId="{E773EDCF-FC35-4BC7-B873-662DB993F60A}" type="parTrans" cxnId="{94458DB2-8FAB-479A-9979-941B26F96F7D}">
      <dgm:prSet/>
      <dgm:spPr/>
      <dgm:t>
        <a:bodyPr/>
        <a:lstStyle/>
        <a:p>
          <a:endParaRPr lang="en-US"/>
        </a:p>
      </dgm:t>
    </dgm:pt>
    <dgm:pt modelId="{B0727E38-88D3-4C39-A9E0-AEC4290C2E50}" type="sibTrans" cxnId="{94458DB2-8FAB-479A-9979-941B26F96F7D}">
      <dgm:prSet/>
      <dgm:spPr/>
      <dgm:t>
        <a:bodyPr/>
        <a:lstStyle/>
        <a:p>
          <a:endParaRPr lang="en-US"/>
        </a:p>
      </dgm:t>
    </dgm:pt>
    <dgm:pt modelId="{77B3DF4F-DF68-4A2C-82A4-B98D5CA21556}">
      <dgm:prSet/>
      <dgm:spPr>
        <a:solidFill>
          <a:srgbClr val="117AAF"/>
        </a:solidFill>
      </dgm:spPr>
      <dgm:t>
        <a:bodyPr/>
        <a:lstStyle/>
        <a:p>
          <a:r>
            <a:rPr lang="en-US" dirty="0" smtClean="0"/>
            <a:t>Soft tissue </a:t>
          </a:r>
          <a:r>
            <a:rPr lang="en-US" dirty="0" err="1" smtClean="0"/>
            <a:t>vaporisation</a:t>
          </a:r>
          <a:endParaRPr lang="en-US" dirty="0" smtClean="0"/>
        </a:p>
      </dgm:t>
    </dgm:pt>
    <dgm:pt modelId="{7B6673B7-828C-4A26-9BEA-317000C10810}" type="parTrans" cxnId="{0EED4A1B-8E7C-4465-AE00-CC094BD0FBAF}">
      <dgm:prSet/>
      <dgm:spPr/>
      <dgm:t>
        <a:bodyPr/>
        <a:lstStyle/>
        <a:p>
          <a:endParaRPr lang="en-US"/>
        </a:p>
      </dgm:t>
    </dgm:pt>
    <dgm:pt modelId="{AD98C623-33A6-48DB-A36D-9AE53832F024}" type="sibTrans" cxnId="{0EED4A1B-8E7C-4465-AE00-CC094BD0FBAF}">
      <dgm:prSet/>
      <dgm:spPr/>
      <dgm:t>
        <a:bodyPr/>
        <a:lstStyle/>
        <a:p>
          <a:endParaRPr lang="en-US"/>
        </a:p>
      </dgm:t>
    </dgm:pt>
    <dgm:pt modelId="{E4F25A4C-7BA8-4C41-8C04-AF869432440A}" type="pres">
      <dgm:prSet presAssocID="{0F4B2BF9-70EC-4877-B8F4-6A466A83E6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97F2A-D269-4203-AB81-7D1773BEA776}" type="pres">
      <dgm:prSet presAssocID="{0F4B2BF9-70EC-4877-B8F4-6A466A83E661}" presName="hierFlow" presStyleCnt="0"/>
      <dgm:spPr/>
    </dgm:pt>
    <dgm:pt modelId="{71A1EE0A-A81A-44A9-A096-FF3400E667AA}" type="pres">
      <dgm:prSet presAssocID="{0F4B2BF9-70EC-4877-B8F4-6A466A83E6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90F3F7-C261-4170-AC3F-429D1646FB4A}" type="pres">
      <dgm:prSet presAssocID="{A6D85B65-EF27-40BE-B308-B3307149A322}" presName="Name14" presStyleCnt="0"/>
      <dgm:spPr/>
    </dgm:pt>
    <dgm:pt modelId="{0FE42EEA-64B7-4510-A3DB-5502BC83B5A2}" type="pres">
      <dgm:prSet presAssocID="{A6D85B65-EF27-40BE-B308-B3307149A322}" presName="level1Shape" presStyleLbl="node0" presStyleIdx="0" presStyleCnt="1" custScaleX="169396" custScaleY="137178" custLinFactNeighborY="-23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1507C-BBC7-427B-A115-44AA87F9BDE3}" type="pres">
      <dgm:prSet presAssocID="{A6D85B65-EF27-40BE-B308-B3307149A322}" presName="hierChild2" presStyleCnt="0"/>
      <dgm:spPr/>
    </dgm:pt>
    <dgm:pt modelId="{831150B2-DD2F-4733-8296-B928D52C004A}" type="pres">
      <dgm:prSet presAssocID="{5DEAEF63-FFDC-4476-AA20-30702093FB67}" presName="Name19" presStyleLbl="parChTrans1D2" presStyleIdx="0" presStyleCnt="1"/>
      <dgm:spPr/>
      <dgm:t>
        <a:bodyPr/>
        <a:lstStyle/>
        <a:p>
          <a:endParaRPr lang="en-US"/>
        </a:p>
      </dgm:t>
    </dgm:pt>
    <dgm:pt modelId="{4A8DFBB2-333D-40F9-A9A6-6EF732A18A97}" type="pres">
      <dgm:prSet presAssocID="{A882932E-8B77-424F-96AE-5119D5261413}" presName="Name21" presStyleCnt="0"/>
      <dgm:spPr/>
    </dgm:pt>
    <dgm:pt modelId="{6CF3E3A1-5C47-4382-BB30-F0B4F6A77764}" type="pres">
      <dgm:prSet presAssocID="{A882932E-8B77-424F-96AE-5119D5261413}" presName="level2Shape" presStyleLbl="node2" presStyleIdx="0" presStyleCnt="1" custScaleX="157297" custScaleY="122960" custLinFactNeighborY="-11764"/>
      <dgm:spPr/>
      <dgm:t>
        <a:bodyPr/>
        <a:lstStyle/>
        <a:p>
          <a:endParaRPr lang="en-US"/>
        </a:p>
      </dgm:t>
    </dgm:pt>
    <dgm:pt modelId="{236C8D65-2361-4CB8-8924-E70CFD53D837}" type="pres">
      <dgm:prSet presAssocID="{A882932E-8B77-424F-96AE-5119D5261413}" presName="hierChild3" presStyleCnt="0"/>
      <dgm:spPr/>
    </dgm:pt>
    <dgm:pt modelId="{43CF3FB2-DD36-40AC-A24A-EBA9987A6859}" type="pres">
      <dgm:prSet presAssocID="{7B6673B7-828C-4A26-9BEA-317000C10810}" presName="Name19" presStyleLbl="parChTrans1D3" presStyleIdx="0" presStyleCnt="2"/>
      <dgm:spPr/>
      <dgm:t>
        <a:bodyPr/>
        <a:lstStyle/>
        <a:p>
          <a:endParaRPr lang="en-US"/>
        </a:p>
      </dgm:t>
    </dgm:pt>
    <dgm:pt modelId="{EEE793C8-5970-4C15-85EA-343D6AC1C02D}" type="pres">
      <dgm:prSet presAssocID="{77B3DF4F-DF68-4A2C-82A4-B98D5CA21556}" presName="Name21" presStyleCnt="0"/>
      <dgm:spPr/>
    </dgm:pt>
    <dgm:pt modelId="{FCF15E80-448E-40A7-A69F-1033B86EAE58}" type="pres">
      <dgm:prSet presAssocID="{77B3DF4F-DF68-4A2C-82A4-B98D5CA21556}" presName="level2Shape" presStyleLbl="node3" presStyleIdx="0" presStyleCnt="2" custScaleX="136002" custScaleY="114592" custLinFactNeighborX="-119" custLinFactNeighborY="10599"/>
      <dgm:spPr/>
      <dgm:t>
        <a:bodyPr/>
        <a:lstStyle/>
        <a:p>
          <a:endParaRPr lang="en-US"/>
        </a:p>
      </dgm:t>
    </dgm:pt>
    <dgm:pt modelId="{12C9F40A-9343-4E80-AADD-1B4F72D881AC}" type="pres">
      <dgm:prSet presAssocID="{77B3DF4F-DF68-4A2C-82A4-B98D5CA21556}" presName="hierChild3" presStyleCnt="0"/>
      <dgm:spPr/>
    </dgm:pt>
    <dgm:pt modelId="{07A97C22-CE67-4C13-840B-228B976EFE5B}" type="pres">
      <dgm:prSet presAssocID="{E773EDCF-FC35-4BC7-B873-662DB993F60A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89A6393-F170-44DE-9D6A-D244F6B4259A}" type="pres">
      <dgm:prSet presAssocID="{1273C37A-D3C7-43A5-9832-46430C0AD42C}" presName="Name21" presStyleCnt="0"/>
      <dgm:spPr/>
    </dgm:pt>
    <dgm:pt modelId="{0DC2DE38-5AA0-4E9F-A94F-A58B4696EC72}" type="pres">
      <dgm:prSet presAssocID="{1273C37A-D3C7-43A5-9832-46430C0AD42C}" presName="level2Shape" presStyleLbl="node3" presStyleIdx="1" presStyleCnt="2" custScaleX="148477" custScaleY="118638" custLinFactNeighborX="-1433" custLinFactNeighborY="9146"/>
      <dgm:spPr/>
      <dgm:t>
        <a:bodyPr/>
        <a:lstStyle/>
        <a:p>
          <a:endParaRPr lang="en-US"/>
        </a:p>
      </dgm:t>
    </dgm:pt>
    <dgm:pt modelId="{775A2521-D101-4893-AC03-68BE09AB5AC7}" type="pres">
      <dgm:prSet presAssocID="{1273C37A-D3C7-43A5-9832-46430C0AD42C}" presName="hierChild3" presStyleCnt="0"/>
      <dgm:spPr/>
    </dgm:pt>
    <dgm:pt modelId="{7D20D24E-99EE-4CEA-B895-5FB36879E9A6}" type="pres">
      <dgm:prSet presAssocID="{0F4B2BF9-70EC-4877-B8F4-6A466A83E661}" presName="bgShapesFlow" presStyleCnt="0"/>
      <dgm:spPr/>
    </dgm:pt>
  </dgm:ptLst>
  <dgm:cxnLst>
    <dgm:cxn modelId="{5CCB3D58-908B-4F1C-8769-D63140BF447B}" srcId="{A6D85B65-EF27-40BE-B308-B3307149A322}" destId="{A882932E-8B77-424F-96AE-5119D5261413}" srcOrd="0" destOrd="0" parTransId="{5DEAEF63-FFDC-4476-AA20-30702093FB67}" sibTransId="{2ABE718C-12F7-418A-8127-D43E637137CF}"/>
    <dgm:cxn modelId="{AEAAAB24-EA7C-4B7F-A5FF-528910D4B1CA}" type="presOf" srcId="{1273C37A-D3C7-43A5-9832-46430C0AD42C}" destId="{0DC2DE38-5AA0-4E9F-A94F-A58B4696EC72}" srcOrd="0" destOrd="0" presId="urn:microsoft.com/office/officeart/2005/8/layout/hierarchy6"/>
    <dgm:cxn modelId="{0EED4A1B-8E7C-4465-AE00-CC094BD0FBAF}" srcId="{A882932E-8B77-424F-96AE-5119D5261413}" destId="{77B3DF4F-DF68-4A2C-82A4-B98D5CA21556}" srcOrd="0" destOrd="0" parTransId="{7B6673B7-828C-4A26-9BEA-317000C10810}" sibTransId="{AD98C623-33A6-48DB-A36D-9AE53832F024}"/>
    <dgm:cxn modelId="{DEC036D4-6404-47D0-900B-951D11D5DEEE}" type="presOf" srcId="{77B3DF4F-DF68-4A2C-82A4-B98D5CA21556}" destId="{FCF15E80-448E-40A7-A69F-1033B86EAE58}" srcOrd="0" destOrd="0" presId="urn:microsoft.com/office/officeart/2005/8/layout/hierarchy6"/>
    <dgm:cxn modelId="{D040BDCB-7BEA-4699-A83C-AC24D135DD5E}" type="presOf" srcId="{A882932E-8B77-424F-96AE-5119D5261413}" destId="{6CF3E3A1-5C47-4382-BB30-F0B4F6A77764}" srcOrd="0" destOrd="0" presId="urn:microsoft.com/office/officeart/2005/8/layout/hierarchy6"/>
    <dgm:cxn modelId="{73829ECA-9974-40C0-A6A7-4E06DE5DF80E}" type="presOf" srcId="{7B6673B7-828C-4A26-9BEA-317000C10810}" destId="{43CF3FB2-DD36-40AC-A24A-EBA9987A6859}" srcOrd="0" destOrd="0" presId="urn:microsoft.com/office/officeart/2005/8/layout/hierarchy6"/>
    <dgm:cxn modelId="{025DC696-C36D-4176-8E5E-B7E73C3189C0}" type="presOf" srcId="{A6D85B65-EF27-40BE-B308-B3307149A322}" destId="{0FE42EEA-64B7-4510-A3DB-5502BC83B5A2}" srcOrd="0" destOrd="0" presId="urn:microsoft.com/office/officeart/2005/8/layout/hierarchy6"/>
    <dgm:cxn modelId="{7C4C7868-8C87-4B68-BB56-372EB2D6A96B}" srcId="{0F4B2BF9-70EC-4877-B8F4-6A466A83E661}" destId="{A6D85B65-EF27-40BE-B308-B3307149A322}" srcOrd="0" destOrd="0" parTransId="{28A72504-1B3B-48B0-9DE0-AEFF1EEC7010}" sibTransId="{EC3FB244-000D-45BF-9E59-C21B3AEFB98F}"/>
    <dgm:cxn modelId="{6292AC38-896B-4AF2-A2A3-B08DD49D7727}" type="presOf" srcId="{E773EDCF-FC35-4BC7-B873-662DB993F60A}" destId="{07A97C22-CE67-4C13-840B-228B976EFE5B}" srcOrd="0" destOrd="0" presId="urn:microsoft.com/office/officeart/2005/8/layout/hierarchy6"/>
    <dgm:cxn modelId="{94458DB2-8FAB-479A-9979-941B26F96F7D}" srcId="{A882932E-8B77-424F-96AE-5119D5261413}" destId="{1273C37A-D3C7-43A5-9832-46430C0AD42C}" srcOrd="1" destOrd="0" parTransId="{E773EDCF-FC35-4BC7-B873-662DB993F60A}" sibTransId="{B0727E38-88D3-4C39-A9E0-AEC4290C2E50}"/>
    <dgm:cxn modelId="{00A25DF8-7B97-480C-A1C3-A96C582AD15B}" type="presOf" srcId="{5DEAEF63-FFDC-4476-AA20-30702093FB67}" destId="{831150B2-DD2F-4733-8296-B928D52C004A}" srcOrd="0" destOrd="0" presId="urn:microsoft.com/office/officeart/2005/8/layout/hierarchy6"/>
    <dgm:cxn modelId="{330BA529-D964-402D-A644-72A50D5982D8}" type="presOf" srcId="{0F4B2BF9-70EC-4877-B8F4-6A466A83E661}" destId="{E4F25A4C-7BA8-4C41-8C04-AF869432440A}" srcOrd="0" destOrd="0" presId="urn:microsoft.com/office/officeart/2005/8/layout/hierarchy6"/>
    <dgm:cxn modelId="{2E754DA9-B6A8-468B-908D-7155746A6489}" type="presParOf" srcId="{E4F25A4C-7BA8-4C41-8C04-AF869432440A}" destId="{8CA97F2A-D269-4203-AB81-7D1773BEA776}" srcOrd="0" destOrd="0" presId="urn:microsoft.com/office/officeart/2005/8/layout/hierarchy6"/>
    <dgm:cxn modelId="{01BACA83-5653-43B6-83B3-E923BC26405B}" type="presParOf" srcId="{8CA97F2A-D269-4203-AB81-7D1773BEA776}" destId="{71A1EE0A-A81A-44A9-A096-FF3400E667AA}" srcOrd="0" destOrd="0" presId="urn:microsoft.com/office/officeart/2005/8/layout/hierarchy6"/>
    <dgm:cxn modelId="{787C0C40-1E6A-4231-8F1C-00D1C64A217A}" type="presParOf" srcId="{71A1EE0A-A81A-44A9-A096-FF3400E667AA}" destId="{7890F3F7-C261-4170-AC3F-429D1646FB4A}" srcOrd="0" destOrd="0" presId="urn:microsoft.com/office/officeart/2005/8/layout/hierarchy6"/>
    <dgm:cxn modelId="{BAD402F7-F23D-4489-882E-8075BC377959}" type="presParOf" srcId="{7890F3F7-C261-4170-AC3F-429D1646FB4A}" destId="{0FE42EEA-64B7-4510-A3DB-5502BC83B5A2}" srcOrd="0" destOrd="0" presId="urn:microsoft.com/office/officeart/2005/8/layout/hierarchy6"/>
    <dgm:cxn modelId="{89499B8E-1151-4EF1-B95F-CBD7A8C8E129}" type="presParOf" srcId="{7890F3F7-C261-4170-AC3F-429D1646FB4A}" destId="{BE41507C-BBC7-427B-A115-44AA87F9BDE3}" srcOrd="1" destOrd="0" presId="urn:microsoft.com/office/officeart/2005/8/layout/hierarchy6"/>
    <dgm:cxn modelId="{BBAED2B3-C432-4E6A-A4F8-F0FC41081451}" type="presParOf" srcId="{BE41507C-BBC7-427B-A115-44AA87F9BDE3}" destId="{831150B2-DD2F-4733-8296-B928D52C004A}" srcOrd="0" destOrd="0" presId="urn:microsoft.com/office/officeart/2005/8/layout/hierarchy6"/>
    <dgm:cxn modelId="{C43882C5-E0AE-49D7-95C6-41EDF033F639}" type="presParOf" srcId="{BE41507C-BBC7-427B-A115-44AA87F9BDE3}" destId="{4A8DFBB2-333D-40F9-A9A6-6EF732A18A97}" srcOrd="1" destOrd="0" presId="urn:microsoft.com/office/officeart/2005/8/layout/hierarchy6"/>
    <dgm:cxn modelId="{8571B940-DA12-4485-AB74-386C10D61333}" type="presParOf" srcId="{4A8DFBB2-333D-40F9-A9A6-6EF732A18A97}" destId="{6CF3E3A1-5C47-4382-BB30-F0B4F6A77764}" srcOrd="0" destOrd="0" presId="urn:microsoft.com/office/officeart/2005/8/layout/hierarchy6"/>
    <dgm:cxn modelId="{07C1EB5F-2909-4C50-9AB8-165E8B391A6E}" type="presParOf" srcId="{4A8DFBB2-333D-40F9-A9A6-6EF732A18A97}" destId="{236C8D65-2361-4CB8-8924-E70CFD53D837}" srcOrd="1" destOrd="0" presId="urn:microsoft.com/office/officeart/2005/8/layout/hierarchy6"/>
    <dgm:cxn modelId="{E1BEA241-273E-4081-9906-75B52ACC1EC3}" type="presParOf" srcId="{236C8D65-2361-4CB8-8924-E70CFD53D837}" destId="{43CF3FB2-DD36-40AC-A24A-EBA9987A6859}" srcOrd="0" destOrd="0" presId="urn:microsoft.com/office/officeart/2005/8/layout/hierarchy6"/>
    <dgm:cxn modelId="{F1C3E6B1-3B84-4696-860E-694AA3516F03}" type="presParOf" srcId="{236C8D65-2361-4CB8-8924-E70CFD53D837}" destId="{EEE793C8-5970-4C15-85EA-343D6AC1C02D}" srcOrd="1" destOrd="0" presId="urn:microsoft.com/office/officeart/2005/8/layout/hierarchy6"/>
    <dgm:cxn modelId="{29E473B7-AA80-4A19-AE2A-9F7DCE07EC70}" type="presParOf" srcId="{EEE793C8-5970-4C15-85EA-343D6AC1C02D}" destId="{FCF15E80-448E-40A7-A69F-1033B86EAE58}" srcOrd="0" destOrd="0" presId="urn:microsoft.com/office/officeart/2005/8/layout/hierarchy6"/>
    <dgm:cxn modelId="{F4648A19-57B9-4246-AFE3-08A16ACF43B5}" type="presParOf" srcId="{EEE793C8-5970-4C15-85EA-343D6AC1C02D}" destId="{12C9F40A-9343-4E80-AADD-1B4F72D881AC}" srcOrd="1" destOrd="0" presId="urn:microsoft.com/office/officeart/2005/8/layout/hierarchy6"/>
    <dgm:cxn modelId="{BD4B2FC3-1B6C-4CD4-A957-9992BC72F669}" type="presParOf" srcId="{236C8D65-2361-4CB8-8924-E70CFD53D837}" destId="{07A97C22-CE67-4C13-840B-228B976EFE5B}" srcOrd="2" destOrd="0" presId="urn:microsoft.com/office/officeart/2005/8/layout/hierarchy6"/>
    <dgm:cxn modelId="{EE3C73C6-CD03-44AE-9385-6F1B588DA6EA}" type="presParOf" srcId="{236C8D65-2361-4CB8-8924-E70CFD53D837}" destId="{589A6393-F170-44DE-9D6A-D244F6B4259A}" srcOrd="3" destOrd="0" presId="urn:microsoft.com/office/officeart/2005/8/layout/hierarchy6"/>
    <dgm:cxn modelId="{D047CD45-8D11-4A94-B363-856F657FC6B7}" type="presParOf" srcId="{589A6393-F170-44DE-9D6A-D244F6B4259A}" destId="{0DC2DE38-5AA0-4E9F-A94F-A58B4696EC72}" srcOrd="0" destOrd="0" presId="urn:microsoft.com/office/officeart/2005/8/layout/hierarchy6"/>
    <dgm:cxn modelId="{412310E2-A90B-4718-932C-01FEA0878762}" type="presParOf" srcId="{589A6393-F170-44DE-9D6A-D244F6B4259A}" destId="{775A2521-D101-4893-AC03-68BE09AB5AC7}" srcOrd="1" destOrd="0" presId="urn:microsoft.com/office/officeart/2005/8/layout/hierarchy6"/>
    <dgm:cxn modelId="{FBD4E514-7B5D-4667-A694-7236DE6E7500}" type="presParOf" srcId="{E4F25A4C-7BA8-4C41-8C04-AF869432440A}" destId="{7D20D24E-99EE-4CEA-B895-5FB36879E9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42EEA-64B7-4510-A3DB-5502BC83B5A2}">
      <dsp:nvSpPr>
        <dsp:cNvPr id="0" name=""/>
        <dsp:cNvSpPr/>
      </dsp:nvSpPr>
      <dsp:spPr>
        <a:xfrm>
          <a:off x="914401" y="582913"/>
          <a:ext cx="2133597" cy="1151867"/>
        </a:xfrm>
        <a:prstGeom prst="roundRect">
          <a:avLst>
            <a:gd name="adj" fmla="val 10000"/>
          </a:avLst>
        </a:prstGeom>
        <a:solidFill>
          <a:srgbClr val="117AA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Tissue </a:t>
          </a:r>
          <a:r>
            <a:rPr lang="en-US" sz="1800" kern="1200" dirty="0" err="1" smtClean="0"/>
            <a:t>temperatrure</a:t>
          </a:r>
          <a:r>
            <a:rPr lang="en-US" sz="1800" kern="1200" dirty="0" smtClean="0"/>
            <a:t> increases</a:t>
          </a:r>
          <a:endParaRPr lang="en-US" sz="1800" kern="1200" dirty="0"/>
        </a:p>
      </dsp:txBody>
      <dsp:txXfrm>
        <a:off x="914401" y="582913"/>
        <a:ext cx="2133597" cy="1151867"/>
      </dsp:txXfrm>
    </dsp:sp>
    <dsp:sp modelId="{831150B2-DD2F-4733-8296-B928D52C004A}">
      <dsp:nvSpPr>
        <dsp:cNvPr id="0" name=""/>
        <dsp:cNvSpPr/>
      </dsp:nvSpPr>
      <dsp:spPr>
        <a:xfrm>
          <a:off x="1935480" y="1734781"/>
          <a:ext cx="91440" cy="433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13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3E3A1-5C47-4382-BB30-F0B4F6A77764}">
      <dsp:nvSpPr>
        <dsp:cNvPr id="0" name=""/>
        <dsp:cNvSpPr/>
      </dsp:nvSpPr>
      <dsp:spPr>
        <a:xfrm>
          <a:off x="990596" y="2167917"/>
          <a:ext cx="1981206" cy="1032480"/>
        </a:xfrm>
        <a:prstGeom prst="roundRect">
          <a:avLst>
            <a:gd name="adj" fmla="val 10000"/>
          </a:avLst>
        </a:prstGeom>
        <a:solidFill>
          <a:srgbClr val="117AA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Inter- and intracellular water boils away (100 degrees)</a:t>
          </a:r>
          <a:endParaRPr lang="en-US" sz="1800" kern="1200" dirty="0"/>
        </a:p>
      </dsp:txBody>
      <dsp:txXfrm>
        <a:off x="990596" y="2167917"/>
        <a:ext cx="1981206" cy="1032480"/>
      </dsp:txXfrm>
    </dsp:sp>
    <dsp:sp modelId="{43CF3FB2-DD36-40AC-A24A-EBA9987A6859}">
      <dsp:nvSpPr>
        <dsp:cNvPr id="0" name=""/>
        <dsp:cNvSpPr/>
      </dsp:nvSpPr>
      <dsp:spPr>
        <a:xfrm>
          <a:off x="856494" y="3200398"/>
          <a:ext cx="1124705" cy="523654"/>
        </a:xfrm>
        <a:custGeom>
          <a:avLst/>
          <a:gdLst/>
          <a:ahLst/>
          <a:cxnLst/>
          <a:rect l="0" t="0" r="0" b="0"/>
          <a:pathLst>
            <a:path>
              <a:moveTo>
                <a:pt x="1124705" y="0"/>
              </a:moveTo>
              <a:lnTo>
                <a:pt x="1124705" y="261827"/>
              </a:lnTo>
              <a:lnTo>
                <a:pt x="0" y="261827"/>
              </a:lnTo>
              <a:lnTo>
                <a:pt x="0" y="52365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15E80-448E-40A7-A69F-1033B86EAE58}">
      <dsp:nvSpPr>
        <dsp:cNvPr id="0" name=""/>
        <dsp:cNvSpPr/>
      </dsp:nvSpPr>
      <dsp:spPr>
        <a:xfrm>
          <a:off x="0" y="3724053"/>
          <a:ext cx="1712989" cy="962215"/>
        </a:xfrm>
        <a:prstGeom prst="roundRect">
          <a:avLst>
            <a:gd name="adj" fmla="val 10000"/>
          </a:avLst>
        </a:prstGeom>
        <a:solidFill>
          <a:srgbClr val="117AA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 tissue </a:t>
          </a:r>
          <a:r>
            <a:rPr lang="en-US" sz="2000" kern="1200" dirty="0" err="1" smtClean="0"/>
            <a:t>vaporisation</a:t>
          </a:r>
          <a:endParaRPr lang="en-US" sz="2000" kern="1200" dirty="0" smtClean="0"/>
        </a:p>
      </dsp:txBody>
      <dsp:txXfrm>
        <a:off x="0" y="3724053"/>
        <a:ext cx="1712989" cy="962215"/>
      </dsp:txXfrm>
    </dsp:sp>
    <dsp:sp modelId="{07A97C22-CE67-4C13-840B-228B976EFE5B}">
      <dsp:nvSpPr>
        <dsp:cNvPr id="0" name=""/>
        <dsp:cNvSpPr/>
      </dsp:nvSpPr>
      <dsp:spPr>
        <a:xfrm>
          <a:off x="1981200" y="3200398"/>
          <a:ext cx="1027375" cy="51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27"/>
              </a:lnTo>
              <a:lnTo>
                <a:pt x="1027375" y="255727"/>
              </a:lnTo>
              <a:lnTo>
                <a:pt x="1027375" y="51145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DE38-5AA0-4E9F-A94F-A58B4696EC72}">
      <dsp:nvSpPr>
        <dsp:cNvPr id="0" name=""/>
        <dsp:cNvSpPr/>
      </dsp:nvSpPr>
      <dsp:spPr>
        <a:xfrm>
          <a:off x="2073517" y="3711852"/>
          <a:ext cx="1870115" cy="996189"/>
        </a:xfrm>
        <a:prstGeom prst="roundRect">
          <a:avLst>
            <a:gd name="adj" fmla="val 10000"/>
          </a:avLst>
        </a:prstGeom>
        <a:solidFill>
          <a:srgbClr val="117AA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 tissue expansion and disruption</a:t>
          </a:r>
          <a:endParaRPr lang="en-US" sz="2000" kern="1200" dirty="0"/>
        </a:p>
      </dsp:txBody>
      <dsp:txXfrm>
        <a:off x="2073517" y="3711852"/>
        <a:ext cx="1870115" cy="99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0F6B-231E-4FEA-93BF-918225C973E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25953-D104-4673-B148-453CC4ACB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5953-D104-4673-B148-453CC4ACBB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5953-D104-4673-B148-453CC4ACBB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Laser -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OPERCULECTOMY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Oral surgery with laser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5105400"/>
            <a:ext cx="5867400" cy="121920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Two weeks postoperative view showing a completely healed tissue.</a:t>
            </a:r>
            <a:endParaRPr lang="en-US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Placeholder 6" descr="IMG_05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948" t="31822" r="43175" b="38456"/>
          <a:stretch>
            <a:fillRect/>
          </a:stretch>
        </p:blipFill>
        <p:spPr>
          <a:xfrm>
            <a:off x="3048000" y="609599"/>
            <a:ext cx="5867400" cy="486621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The use of lasers accelerates the treatment and decreases the amount of drugs used.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Advantages  vs. Disadvantages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High precision</a:t>
            </a:r>
          </a:p>
          <a:p>
            <a:r>
              <a:rPr lang="en-US" sz="2000" dirty="0" smtClean="0"/>
              <a:t>Reduce the amount of bacteria in the surgical site</a:t>
            </a:r>
          </a:p>
          <a:p>
            <a:r>
              <a:rPr lang="en-US" sz="2000" dirty="0" err="1" smtClean="0"/>
              <a:t>Hemostasis</a:t>
            </a:r>
            <a:r>
              <a:rPr lang="en-US" sz="2000" dirty="0" smtClean="0"/>
              <a:t> and no sutures</a:t>
            </a:r>
          </a:p>
          <a:p>
            <a:r>
              <a:rPr lang="en-US" sz="2000" dirty="0" smtClean="0"/>
              <a:t>Reduce swelling and postoperative pain</a:t>
            </a:r>
          </a:p>
          <a:p>
            <a:r>
              <a:rPr lang="en-US" sz="2000" dirty="0" smtClean="0"/>
              <a:t>Less </a:t>
            </a:r>
            <a:r>
              <a:rPr lang="en-US" sz="2000" dirty="0" err="1" smtClean="0"/>
              <a:t>traumatising</a:t>
            </a:r>
            <a:r>
              <a:rPr lang="en-US" sz="2000" dirty="0" smtClean="0"/>
              <a:t> for the </a:t>
            </a:r>
            <a:r>
              <a:rPr lang="en-US" sz="2000" dirty="0" err="1" smtClean="0"/>
              <a:t>pacient</a:t>
            </a:r>
            <a:endParaRPr lang="en-US" sz="2000" dirty="0" smtClean="0"/>
          </a:p>
          <a:p>
            <a:r>
              <a:rPr lang="en-US" sz="2000" dirty="0" smtClean="0"/>
              <a:t>Promotes cellular healing, leading to faster recovery times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Relatively costly</a:t>
            </a:r>
          </a:p>
          <a:p>
            <a:r>
              <a:rPr lang="en-US" sz="2000" dirty="0" smtClean="0"/>
              <a:t>Extensive training</a:t>
            </a:r>
          </a:p>
          <a:p>
            <a:r>
              <a:rPr lang="en-US" sz="2000" dirty="0" smtClean="0"/>
              <a:t>Lasers are only end cutting; side cutting and shaping cannot be performed with laser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  1. </a:t>
            </a:r>
            <a:r>
              <a:rPr lang="en-US" sz="1400" dirty="0" err="1" smtClean="0"/>
              <a:t>Gáspár</a:t>
            </a:r>
            <a:r>
              <a:rPr lang="en-US" sz="1400" dirty="0" smtClean="0"/>
              <a:t> L.: The use of four different lasers in oral soft tissue surgery In: </a:t>
            </a:r>
            <a:r>
              <a:rPr lang="en-US" sz="1400" dirty="0" err="1" smtClean="0"/>
              <a:t>Loh</a:t>
            </a:r>
            <a:r>
              <a:rPr lang="en-US" sz="1400" dirty="0" smtClean="0"/>
              <a:t> Hong </a:t>
            </a:r>
            <a:r>
              <a:rPr lang="en-US" sz="1400" dirty="0" err="1" smtClean="0"/>
              <a:t>Sai</a:t>
            </a:r>
            <a:r>
              <a:rPr lang="en-US" sz="1400" dirty="0" smtClean="0"/>
              <a:t> :Lasers in</a:t>
            </a:r>
          </a:p>
          <a:p>
            <a:pPr>
              <a:buNone/>
            </a:pPr>
            <a:r>
              <a:rPr lang="it-IT" sz="1400" dirty="0" smtClean="0"/>
              <a:t>   Dentistry, Monduzzi Editore, Bologna, Italy, 1995.</a:t>
            </a:r>
          </a:p>
          <a:p>
            <a:pPr>
              <a:buNone/>
            </a:pPr>
            <a:r>
              <a:rPr lang="it-IT" sz="1400" dirty="0" smtClean="0"/>
              <a:t>  2. </a:t>
            </a:r>
            <a:r>
              <a:rPr lang="de-DE" sz="1400" dirty="0" smtClean="0"/>
              <a:t>Waidelich,W., Waidelich,R., Hofstetter,A.: Laser in der Medicin</a:t>
            </a:r>
          </a:p>
          <a:p>
            <a:pPr>
              <a:buNone/>
            </a:pPr>
            <a:r>
              <a:rPr lang="de-DE" sz="1400" dirty="0" smtClean="0"/>
              <a:t>   Springer Verlag, Berlin, Heidelberg, 1992.</a:t>
            </a:r>
          </a:p>
          <a:p>
            <a:pPr>
              <a:buNone/>
            </a:pPr>
            <a:r>
              <a:rPr lang="en-US" sz="1400" dirty="0" smtClean="0"/>
              <a:t>  3. Donald J. </a:t>
            </a:r>
            <a:r>
              <a:rPr lang="en-US" sz="1400" dirty="0" err="1" smtClean="0"/>
              <a:t>Coluzzi,DDS</a:t>
            </a:r>
            <a:r>
              <a:rPr lang="en-US" sz="1400" dirty="0" smtClean="0"/>
              <a:t>; Robert A. </a:t>
            </a:r>
            <a:r>
              <a:rPr lang="en-US" sz="1400" dirty="0" err="1" smtClean="0"/>
              <a:t>Convissar,DDS:Atlas</a:t>
            </a:r>
            <a:r>
              <a:rPr lang="en-US" sz="1400" dirty="0" smtClean="0"/>
              <a:t> of laser applications in dentistry, Quintessence Publishing Co, Inc, 2007.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         Thank  You  for  Your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attention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Historical  overview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4724400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word </a:t>
            </a:r>
            <a:r>
              <a:rPr lang="en-US" sz="2000" i="1" dirty="0" smtClean="0"/>
              <a:t>laser</a:t>
            </a:r>
            <a:r>
              <a:rPr lang="en-US" sz="2000" dirty="0" smtClean="0"/>
              <a:t> is an acronym for </a:t>
            </a:r>
            <a:r>
              <a:rPr lang="en-US" sz="2000" i="1" dirty="0" smtClean="0"/>
              <a:t>light amplification </a:t>
            </a:r>
            <a:r>
              <a:rPr lang="en-US" sz="2000" dirty="0" smtClean="0"/>
              <a:t>by </a:t>
            </a:r>
            <a:r>
              <a:rPr lang="en-US" sz="2000" i="1" dirty="0" smtClean="0"/>
              <a:t>stimulated emission of radiation.</a:t>
            </a:r>
          </a:p>
          <a:p>
            <a:r>
              <a:rPr lang="en-US" sz="2000" dirty="0" smtClean="0"/>
              <a:t>Lasers have been is use in the medical community since the 1970s.</a:t>
            </a:r>
          </a:p>
          <a:p>
            <a:r>
              <a:rPr lang="en-US" sz="2000" dirty="0" smtClean="0"/>
              <a:t> In 1989 the first laser specifically designed for use in dentistry was introduced. </a:t>
            </a:r>
          </a:p>
          <a:p>
            <a:r>
              <a:rPr lang="en-US" sz="2000" dirty="0" smtClean="0"/>
              <a:t> Since then, the number of clinical applications</a:t>
            </a:r>
          </a:p>
          <a:p>
            <a:pPr>
              <a:buNone/>
            </a:pPr>
            <a:r>
              <a:rPr lang="en-US" sz="2000" dirty="0" smtClean="0"/>
              <a:t>     is constantly increasing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Laser light is different from ordinary light by being: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- monochromatic (generates a laser beam of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    a single color)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- coherent (identical in </a:t>
            </a:r>
            <a:r>
              <a:rPr lang="en-US" sz="2000" dirty="0" err="1" smtClean="0"/>
              <a:t>phisical</a:t>
            </a:r>
            <a:r>
              <a:rPr lang="en-US" sz="2000" dirty="0" smtClean="0"/>
              <a:t> size and shape)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endParaRPr lang="en-US" sz="2000" dirty="0"/>
          </a:p>
        </p:txBody>
      </p:sp>
      <p:pic>
        <p:nvPicPr>
          <p:cNvPr id="5" name="Picture 4" descr="albert-einstein-281x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10000"/>
            <a:ext cx="2286000" cy="227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Laser  types  in  dentistry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600200"/>
          <a:ext cx="86867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56"/>
                <a:gridCol w="2211185"/>
                <a:gridCol w="2211185"/>
                <a:gridCol w="1974273"/>
              </a:tblGrid>
              <a:tr h="993192"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</a:p>
                    <a:p>
                      <a:r>
                        <a:rPr lang="en-US" dirty="0" smtClean="0"/>
                        <a:t>         LASER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WAVELENGTH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baseline="0" dirty="0" smtClean="0"/>
                        <a:t>     </a:t>
                      </a:r>
                      <a:r>
                        <a:rPr lang="en-US" dirty="0" smtClean="0"/>
                        <a:t>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WAVELENGTH</a:t>
                      </a:r>
                    </a:p>
                    <a:p>
                      <a:r>
                        <a:rPr lang="en-US" dirty="0" smtClean="0"/>
                        <a:t>    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</a:p>
                    <a:p>
                      <a:r>
                        <a:rPr lang="en-US" dirty="0" smtClean="0"/>
                        <a:t>       AREAS</a:t>
                      </a:r>
                    </a:p>
                  </a:txBody>
                  <a:tcPr/>
                </a:tc>
              </a:tr>
              <a:tr h="42740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Argon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tissue</a:t>
                      </a:r>
                      <a:endParaRPr lang="en-US" dirty="0"/>
                    </a:p>
                  </a:txBody>
                  <a:tcPr/>
                </a:tc>
              </a:tr>
              <a:tr h="69523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dirty="0" err="1" smtClean="0"/>
                        <a:t>Nd</a:t>
                      </a:r>
                      <a:r>
                        <a:rPr lang="en-US" dirty="0" smtClean="0"/>
                        <a:t>(YAG)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1 064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Free running pulse  </a:t>
                      </a:r>
                      <a:r>
                        <a:rPr lang="en-US" dirty="0" smtClean="0"/>
                        <a:t>emission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tissue</a:t>
                      </a:r>
                      <a:endParaRPr lang="en-US" dirty="0"/>
                    </a:p>
                  </a:txBody>
                  <a:tcPr/>
                </a:tc>
              </a:tr>
              <a:tr h="91467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Diode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800-830/904/980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Continuous wave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Free running pulse</a:t>
                      </a:r>
                      <a:r>
                        <a:rPr lang="en-US" i="0" dirty="0" smtClean="0"/>
                        <a:t> emission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tissue</a:t>
                      </a:r>
                      <a:endParaRPr lang="en-US" dirty="0"/>
                    </a:p>
                  </a:txBody>
                  <a:tcPr/>
                </a:tc>
              </a:tr>
              <a:tr h="118908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Erbium (</a:t>
                      </a:r>
                      <a:r>
                        <a:rPr lang="en-US" baseline="0" dirty="0" err="1" smtClean="0"/>
                        <a:t>Er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2 780</a:t>
                      </a:r>
                      <a:r>
                        <a:rPr lang="en-US" baseline="0" dirty="0" smtClean="0"/>
                        <a:t> – 2 940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Free running pulse  </a:t>
                      </a:r>
                      <a:r>
                        <a:rPr lang="en-US" dirty="0" smtClean="0"/>
                        <a:t>emission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Osseous tissue</a:t>
                      </a:r>
                    </a:p>
                    <a:p>
                      <a:r>
                        <a:rPr lang="en-US" dirty="0" smtClean="0"/>
                        <a:t>Enamel</a:t>
                      </a:r>
                    </a:p>
                    <a:p>
                      <a:r>
                        <a:rPr lang="en-US" dirty="0" smtClean="0"/>
                        <a:t>Dentin</a:t>
                      </a:r>
                    </a:p>
                    <a:p>
                      <a:r>
                        <a:rPr lang="en-US" dirty="0" err="1" smtClean="0"/>
                        <a:t>Cementum</a:t>
                      </a:r>
                      <a:endParaRPr lang="en-US" dirty="0"/>
                    </a:p>
                  </a:txBody>
                  <a:tcPr/>
                </a:tc>
              </a:tr>
              <a:tr h="58100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baseline="0" dirty="0" smtClean="0"/>
                        <a:t>        10 600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Continuous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tissue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 fontScale="77500" lnSpcReduction="20000"/>
          </a:bodyPr>
          <a:lstStyle/>
          <a:p>
            <a:endParaRPr lang="en-US" sz="2900" dirty="0" smtClean="0"/>
          </a:p>
          <a:p>
            <a:r>
              <a:rPr lang="en-US" sz="2900" dirty="0" smtClean="0"/>
              <a:t>Lasers can cause eye and skin damage.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Protocol:  -  wavelength-specific protective eyewear</a:t>
            </a:r>
          </a:p>
          <a:p>
            <a:pPr>
              <a:buNone/>
            </a:pPr>
            <a:r>
              <a:rPr lang="en-US" sz="2900" dirty="0" smtClean="0"/>
              <a:t>                       -  minimizing reflective surfaces</a:t>
            </a:r>
          </a:p>
          <a:p>
            <a:pPr>
              <a:buNone/>
            </a:pPr>
            <a:r>
              <a:rPr lang="en-US" sz="2900" dirty="0" smtClean="0"/>
              <a:t>                       -  presence of a designated safety officer</a:t>
            </a:r>
          </a:p>
          <a:p>
            <a:pPr>
              <a:buNone/>
            </a:pPr>
            <a:r>
              <a:rPr lang="en-US" sz="2900" dirty="0" smtClean="0"/>
              <a:t>                       -  laser </a:t>
            </a:r>
            <a:r>
              <a:rPr lang="en-US" sz="2900" dirty="0" err="1" smtClean="0"/>
              <a:t>mainenance</a:t>
            </a:r>
            <a:r>
              <a:rPr lang="en-US" sz="2900" dirty="0" smtClean="0"/>
              <a:t> and calibration</a:t>
            </a:r>
          </a:p>
          <a:p>
            <a:pPr>
              <a:buNone/>
            </a:pPr>
            <a:r>
              <a:rPr lang="en-US" sz="2900" dirty="0" smtClean="0"/>
              <a:t>                       -  specialized staff</a:t>
            </a:r>
          </a:p>
          <a:p>
            <a:pPr>
              <a:buNone/>
            </a:pPr>
            <a:r>
              <a:rPr lang="en-US" sz="2900" dirty="0" smtClean="0"/>
              <a:t>                       -  </a:t>
            </a:r>
            <a:r>
              <a:rPr lang="en-US" sz="2900" dirty="0" err="1" smtClean="0"/>
              <a:t>pacient</a:t>
            </a:r>
            <a:r>
              <a:rPr lang="en-US" sz="2900" dirty="0" smtClean="0"/>
              <a:t> education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b9e5ab72e017526f6639c61be7b5d23-1-300.jpg"/>
          <p:cNvPicPr>
            <a:picLocks noChangeAspect="1"/>
          </p:cNvPicPr>
          <p:nvPr/>
        </p:nvPicPr>
        <p:blipFill>
          <a:blip r:embed="rId3" cstate="print"/>
          <a:srcRect l="4442" t="25391" b="16909"/>
          <a:stretch>
            <a:fillRect/>
          </a:stretch>
        </p:blipFill>
        <p:spPr>
          <a:xfrm>
            <a:off x="4953000" y="4038600"/>
            <a:ext cx="365965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Tissue interaction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4876800" y="1524000"/>
          <a:ext cx="396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1910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Continuous exposure to laser energy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tissue CARBONISATION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2095500" y="552450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 descr="absorption_waveleng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00200"/>
            <a:ext cx="4953000" cy="3420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Clinical case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Laser in use : BIOLITEC</a:t>
            </a:r>
          </a:p>
          <a:p>
            <a:r>
              <a:rPr lang="en-US" dirty="0" smtClean="0"/>
              <a:t>Settings : 5 – 7 watts</a:t>
            </a:r>
          </a:p>
          <a:p>
            <a:pPr>
              <a:buNone/>
            </a:pPr>
            <a:r>
              <a:rPr lang="en-US" dirty="0" smtClean="0"/>
              <a:t>                     continuous wave </a:t>
            </a:r>
          </a:p>
          <a:p>
            <a:endParaRPr lang="en-US" dirty="0"/>
          </a:p>
        </p:txBody>
      </p:sp>
      <p:pic>
        <p:nvPicPr>
          <p:cNvPr id="4" name="Picture 3" descr="elves_la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057400"/>
            <a:ext cx="360997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image1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38600"/>
            <a:ext cx="8225873" cy="2132012"/>
          </a:xfrm>
        </p:spPr>
      </p:pic>
      <p:pic>
        <p:nvPicPr>
          <p:cNvPr id="10" name="Picture 9" descr="wisdom1.jpg"/>
          <p:cNvPicPr>
            <a:picLocks noChangeAspect="1"/>
          </p:cNvPicPr>
          <p:nvPr/>
        </p:nvPicPr>
        <p:blipFill>
          <a:blip r:embed="rId3" cstate="print"/>
          <a:srcRect b="13578"/>
          <a:stretch>
            <a:fillRect/>
          </a:stretch>
        </p:blipFill>
        <p:spPr>
          <a:xfrm>
            <a:off x="3048000" y="1676400"/>
            <a:ext cx="3124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</a:rPr>
              <a:t>Preoperative view – </a:t>
            </a:r>
            <a:r>
              <a:rPr lang="en-US" sz="2000" b="0" dirty="0" err="1" smtClean="0">
                <a:solidFill>
                  <a:schemeClr val="bg2">
                    <a:lumMod val="25000"/>
                  </a:schemeClr>
                </a:solidFill>
              </a:rPr>
              <a:t>pericoronal</a:t>
            </a: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</a:rPr>
              <a:t> tissue around  a partially erupted left third molar.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Placeholder 15" descr="IMG_01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49" t="28155" r="37422" b="27780"/>
          <a:stretch>
            <a:fillRect/>
          </a:stretch>
        </p:blipFill>
        <p:spPr>
          <a:xfrm>
            <a:off x="2971800" y="609599"/>
            <a:ext cx="5791200" cy="4745567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The laser has been used to make a </a:t>
            </a:r>
            <a:r>
              <a:rPr lang="en-US" dirty="0" err="1" smtClean="0"/>
              <a:t>semilunar</a:t>
            </a:r>
            <a:r>
              <a:rPr lang="en-US" dirty="0" smtClean="0"/>
              <a:t> incision over the partially erupted tooth.</a:t>
            </a:r>
          </a:p>
          <a:p>
            <a:pPr>
              <a:buFontTx/>
              <a:buChar char="-"/>
            </a:pPr>
            <a:r>
              <a:rPr lang="en-US" dirty="0" smtClean="0"/>
              <a:t>Excision of the tissue will allow the </a:t>
            </a:r>
            <a:r>
              <a:rPr lang="en-US" dirty="0" err="1" smtClean="0"/>
              <a:t>tooh</a:t>
            </a:r>
            <a:r>
              <a:rPr lang="en-US" dirty="0" smtClean="0"/>
              <a:t> to completely erupt, with no further treatment needed.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10200" y="1905000"/>
            <a:ext cx="914400" cy="9144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5105400"/>
            <a:ext cx="5867400" cy="121920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</a:rPr>
              <a:t>Immediate postoperative view showing a completely exposed third molar.</a:t>
            </a:r>
            <a:endParaRPr lang="en-US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Placeholder 6" descr="IMG_01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827" t="34612" r="36762" b="32441"/>
          <a:stretch>
            <a:fillRect/>
          </a:stretch>
        </p:blipFill>
        <p:spPr>
          <a:xfrm>
            <a:off x="2971800" y="609600"/>
            <a:ext cx="5908729" cy="4648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It has been decided that the molar should not be extracted.</a:t>
            </a:r>
          </a:p>
          <a:p>
            <a:r>
              <a:rPr lang="en-US" dirty="0" smtClean="0"/>
              <a:t>  The surgical field is clean and dry.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858</TotalTime>
  <Words>509</Words>
  <Application>Microsoft Office PowerPoint</Application>
  <PresentationFormat>On-screen Show (4:3)</PresentationFormat>
  <Paragraphs>135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Oral surgery with laser</vt:lpstr>
      <vt:lpstr>Historical  overview</vt:lpstr>
      <vt:lpstr>Laser  types  in  dentistry</vt:lpstr>
      <vt:lpstr>Safety</vt:lpstr>
      <vt:lpstr>Tissue interaction</vt:lpstr>
      <vt:lpstr>Clinical case</vt:lpstr>
      <vt:lpstr>Slide 7</vt:lpstr>
      <vt:lpstr> Preoperative view – pericoronal tissue around  a partially erupted left third molar. </vt:lpstr>
      <vt:lpstr> Immediate postoperative view showing a completely exposed third molar.</vt:lpstr>
      <vt:lpstr> Two weeks postoperative view showing a completely healed tissue.</vt:lpstr>
      <vt:lpstr>     Advantages  vs. Disadvantages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surgery with laser</dc:title>
  <dc:creator/>
  <cp:lastModifiedBy>CHANGE_ME1</cp:lastModifiedBy>
  <cp:revision>99</cp:revision>
  <dcterms:created xsi:type="dcterms:W3CDTF">2006-08-16T00:00:00Z</dcterms:created>
  <dcterms:modified xsi:type="dcterms:W3CDTF">2011-04-04T18:37:09Z</dcterms:modified>
</cp:coreProperties>
</file>