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62" r:id="rId5"/>
    <p:sldId id="275" r:id="rId6"/>
    <p:sldId id="261" r:id="rId7"/>
    <p:sldId id="278" r:id="rId8"/>
    <p:sldId id="264" r:id="rId9"/>
    <p:sldId id="268" r:id="rId10"/>
    <p:sldId id="276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inga\Downloads\marisiensis\GRAFICE%20BU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ga\Downloads\marisiensis\GRAFICE%20BU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v>Valori Apache II</c:v>
          </c:tx>
          <c:spPr>
            <a:ln w="28575">
              <a:noFill/>
            </a:ln>
          </c:spPr>
          <c:xVal>
            <c:numRef>
              <c:f>Sheet15!$A$2:$A$30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xVal>
          <c:yVal>
            <c:numRef>
              <c:f>Sheet15!$B$2:$B$30</c:f>
              <c:numCache>
                <c:formatCode>General</c:formatCode>
                <c:ptCount val="29"/>
                <c:pt idx="0">
                  <c:v>29</c:v>
                </c:pt>
                <c:pt idx="1">
                  <c:v>22</c:v>
                </c:pt>
                <c:pt idx="2">
                  <c:v>21</c:v>
                </c:pt>
                <c:pt idx="3">
                  <c:v>11</c:v>
                </c:pt>
                <c:pt idx="4">
                  <c:v>20</c:v>
                </c:pt>
                <c:pt idx="5">
                  <c:v>20</c:v>
                </c:pt>
                <c:pt idx="6">
                  <c:v>5</c:v>
                </c:pt>
                <c:pt idx="7">
                  <c:v>23</c:v>
                </c:pt>
                <c:pt idx="8">
                  <c:v>25</c:v>
                </c:pt>
                <c:pt idx="9">
                  <c:v>24</c:v>
                </c:pt>
                <c:pt idx="10">
                  <c:v>15</c:v>
                </c:pt>
                <c:pt idx="11">
                  <c:v>5</c:v>
                </c:pt>
                <c:pt idx="12">
                  <c:v>5</c:v>
                </c:pt>
                <c:pt idx="13">
                  <c:v>11</c:v>
                </c:pt>
                <c:pt idx="14">
                  <c:v>18</c:v>
                </c:pt>
                <c:pt idx="15">
                  <c:v>24</c:v>
                </c:pt>
                <c:pt idx="16">
                  <c:v>21</c:v>
                </c:pt>
                <c:pt idx="17">
                  <c:v>14</c:v>
                </c:pt>
                <c:pt idx="18">
                  <c:v>10</c:v>
                </c:pt>
                <c:pt idx="19">
                  <c:v>14</c:v>
                </c:pt>
                <c:pt idx="20">
                  <c:v>21</c:v>
                </c:pt>
                <c:pt idx="21">
                  <c:v>20</c:v>
                </c:pt>
                <c:pt idx="22">
                  <c:v>18</c:v>
                </c:pt>
                <c:pt idx="23">
                  <c:v>20</c:v>
                </c:pt>
                <c:pt idx="24">
                  <c:v>12</c:v>
                </c:pt>
                <c:pt idx="25">
                  <c:v>12</c:v>
                </c:pt>
                <c:pt idx="26">
                  <c:v>17</c:v>
                </c:pt>
                <c:pt idx="27">
                  <c:v>14</c:v>
                </c:pt>
                <c:pt idx="28">
                  <c:v>17</c:v>
                </c:pt>
              </c:numCache>
            </c:numRef>
          </c:yVal>
        </c:ser>
        <c:axId val="33017216"/>
        <c:axId val="33027200"/>
      </c:scatterChart>
      <c:valAx>
        <c:axId val="33017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027200"/>
        <c:crosses val="autoZero"/>
        <c:crossBetween val="midCat"/>
      </c:valAx>
      <c:valAx>
        <c:axId val="33027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017216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Sheet6!$A$533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Sheet6!$B$532:$D$532</c:f>
              <c:strCache>
                <c:ptCount val="3"/>
                <c:pt idx="0">
                  <c:v>&gt;20</c:v>
                </c:pt>
                <c:pt idx="2">
                  <c:v>&lt;10</c:v>
                </c:pt>
              </c:strCache>
            </c:strRef>
          </c:cat>
          <c:val>
            <c:numRef>
              <c:f>Sheet6!$B$533:$D$533</c:f>
              <c:numCache>
                <c:formatCode>General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Sheet6!$A$534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Sheet6!$B$532:$D$532</c:f>
              <c:strCache>
                <c:ptCount val="3"/>
                <c:pt idx="0">
                  <c:v>&gt;20</c:v>
                </c:pt>
                <c:pt idx="2">
                  <c:v>&lt;10</c:v>
                </c:pt>
              </c:strCache>
            </c:strRef>
          </c:cat>
          <c:val>
            <c:numRef>
              <c:f>Sheet6!$B$534:$D$534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axId val="55978240"/>
        <c:axId val="55984128"/>
      </c:barChart>
      <c:catAx>
        <c:axId val="55978240"/>
        <c:scaling>
          <c:orientation val="minMax"/>
        </c:scaling>
        <c:axPos val="b"/>
        <c:tickLblPos val="nextTo"/>
        <c:crossAx val="55984128"/>
        <c:crosses val="autoZero"/>
        <c:auto val="1"/>
        <c:lblAlgn val="ctr"/>
        <c:lblOffset val="100"/>
      </c:catAx>
      <c:valAx>
        <c:axId val="55984128"/>
        <c:scaling>
          <c:orientation val="minMax"/>
          <c:max val="10"/>
        </c:scaling>
        <c:axPos val="l"/>
        <c:majorGridlines/>
        <c:numFmt formatCode="General" sourceLinked="1"/>
        <c:tickLblPos val="nextTo"/>
        <c:crossAx val="55978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average age</c:v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Sheet8!$A$1:$A$3</c:f>
              <c:strCache>
                <c:ptCount val="3"/>
                <c:pt idx="0">
                  <c:v>&gt;20</c:v>
                </c:pt>
                <c:pt idx="1">
                  <c:v>10.-20.</c:v>
                </c:pt>
                <c:pt idx="2">
                  <c:v>&lt;10</c:v>
                </c:pt>
              </c:strCache>
            </c:strRef>
          </c:cat>
          <c:val>
            <c:numRef>
              <c:f>Sheet8!$B$1:$B$3</c:f>
              <c:numCache>
                <c:formatCode>General</c:formatCode>
                <c:ptCount val="3"/>
                <c:pt idx="0">
                  <c:v>57</c:v>
                </c:pt>
                <c:pt idx="1">
                  <c:v>47</c:v>
                </c:pt>
                <c:pt idx="2">
                  <c:v>33</c:v>
                </c:pt>
              </c:numCache>
            </c:numRef>
          </c:val>
        </c:ser>
        <c:dLbls>
          <c:showVal val="1"/>
        </c:dLbls>
        <c:gapWidth val="75"/>
        <c:shape val="cylinder"/>
        <c:axId val="62753792"/>
        <c:axId val="63087360"/>
        <c:axId val="0"/>
      </c:bar3DChart>
      <c:catAx>
        <c:axId val="62753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087360"/>
        <c:crosses val="autoZero"/>
        <c:auto val="1"/>
        <c:lblAlgn val="ctr"/>
        <c:lblOffset val="100"/>
      </c:catAx>
      <c:valAx>
        <c:axId val="6308736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7537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Sheet7!$C$6</c:f>
              <c:strCache>
                <c:ptCount val="1"/>
                <c:pt idx="0">
                  <c:v>number of patients</c:v>
                </c:pt>
              </c:strCache>
            </c:strRef>
          </c:tx>
          <c:cat>
            <c:strRef>
              <c:f>Sheet7!$D$5:$F$5</c:f>
              <c:strCache>
                <c:ptCount val="3"/>
                <c:pt idx="0">
                  <c:v>&gt;20</c:v>
                </c:pt>
                <c:pt idx="1">
                  <c:v>10.-20.</c:v>
                </c:pt>
                <c:pt idx="2">
                  <c:v>&lt; 10</c:v>
                </c:pt>
              </c:strCache>
            </c:strRef>
          </c:cat>
          <c:val>
            <c:numRef>
              <c:f>Sheet7!$D$6:$F$6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Sheet7!$C$7</c:f>
              <c:strCache>
                <c:ptCount val="1"/>
                <c:pt idx="0">
                  <c:v>number of deaths</c:v>
                </c:pt>
              </c:strCache>
            </c:strRef>
          </c:tx>
          <c:cat>
            <c:strRef>
              <c:f>Sheet7!$D$5:$F$5</c:f>
              <c:strCache>
                <c:ptCount val="3"/>
                <c:pt idx="0">
                  <c:v>&gt;20</c:v>
                </c:pt>
                <c:pt idx="1">
                  <c:v>10.-20.</c:v>
                </c:pt>
                <c:pt idx="2">
                  <c:v>&lt; 10</c:v>
                </c:pt>
              </c:strCache>
            </c:strRef>
          </c:cat>
          <c:val>
            <c:numRef>
              <c:f>Sheet7!$D$7:$F$7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55404800"/>
        <c:axId val="55406592"/>
      </c:barChart>
      <c:catAx>
        <c:axId val="55404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406592"/>
        <c:crosses val="autoZero"/>
        <c:auto val="1"/>
        <c:lblAlgn val="ctr"/>
        <c:lblOffset val="100"/>
      </c:catAx>
      <c:valAx>
        <c:axId val="554065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4048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v>number of patients</c:v>
          </c:tx>
          <c:cat>
            <c:strRef>
              <c:f>Sheet11!$A$1:$A$5</c:f>
              <c:strCache>
                <c:ptCount val="5"/>
                <c:pt idx="0">
                  <c:v>severe sepsis</c:v>
                </c:pt>
                <c:pt idx="1">
                  <c:v>acute meningoencephalitis</c:v>
                </c:pt>
                <c:pt idx="2">
                  <c:v>pulmonary tuberculosis</c:v>
                </c:pt>
                <c:pt idx="3">
                  <c:v>severe pneumonia</c:v>
                </c:pt>
                <c:pt idx="4">
                  <c:v>herpes Zoster</c:v>
                </c:pt>
              </c:strCache>
            </c:strRef>
          </c:cat>
          <c:val>
            <c:numRef>
              <c:f>Sheet11!$B$1:$B$5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gapWidth val="47"/>
        <c:axId val="55435264"/>
        <c:axId val="55436800"/>
      </c:barChart>
      <c:catAx>
        <c:axId val="554352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436800"/>
        <c:crosses val="autoZero"/>
        <c:auto val="1"/>
        <c:lblAlgn val="ctr"/>
        <c:lblOffset val="100"/>
      </c:catAx>
      <c:valAx>
        <c:axId val="554368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4352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v>number of patients</c:v>
          </c:tx>
          <c:cat>
            <c:strRef>
              <c:f>Sheet9!$A$1:$A$6</c:f>
              <c:strCache>
                <c:ptCount val="4"/>
                <c:pt idx="0">
                  <c:v>severe sepsis</c:v>
                </c:pt>
                <c:pt idx="1">
                  <c:v>acute meningoencephalitis</c:v>
                </c:pt>
                <c:pt idx="2">
                  <c:v>severe pneumonia</c:v>
                </c:pt>
                <c:pt idx="3">
                  <c:v>hemorrhagic herpes Zoster</c:v>
                </c:pt>
              </c:strCache>
            </c:strRef>
          </c:cat>
          <c:val>
            <c:numRef>
              <c:f>Sheet9!$B$1:$B$6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gapWidth val="39"/>
        <c:overlap val="-16"/>
        <c:axId val="55727232"/>
        <c:axId val="55728768"/>
      </c:barChart>
      <c:catAx>
        <c:axId val="55727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728768"/>
        <c:crosses val="autoZero"/>
        <c:auto val="1"/>
        <c:lblAlgn val="ctr"/>
        <c:lblOffset val="100"/>
      </c:catAx>
      <c:valAx>
        <c:axId val="55728768"/>
        <c:scaling>
          <c:orientation val="minMax"/>
        </c:scaling>
        <c:axPos val="b"/>
        <c:majorGridlines/>
        <c:numFmt formatCode="General" sourceLinked="1"/>
        <c:tickLblPos val="nextTo"/>
        <c:crossAx val="55727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v>number of patients</c:v>
          </c:tx>
          <c:cat>
            <c:strRef>
              <c:f>Sheet10!$A$1:$A$3</c:f>
              <c:strCache>
                <c:ptCount val="3"/>
                <c:pt idx="0">
                  <c:v>acute meningoencephalitis</c:v>
                </c:pt>
                <c:pt idx="1">
                  <c:v>pulmonary tuberculosis</c:v>
                </c:pt>
                <c:pt idx="2">
                  <c:v>HIV infection</c:v>
                </c:pt>
              </c:strCache>
            </c:strRef>
          </c:cat>
          <c:val>
            <c:numRef>
              <c:f>Sheet10!$B$1:$B$3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736576"/>
        <c:axId val="55746560"/>
      </c:barChart>
      <c:catAx>
        <c:axId val="5573657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746560"/>
        <c:crosses val="autoZero"/>
        <c:auto val="1"/>
        <c:lblAlgn val="ctr"/>
        <c:lblOffset val="100"/>
      </c:catAx>
      <c:valAx>
        <c:axId val="557465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7365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0.35208</cdr:x>
      <cdr:y>0.89236</cdr:y>
    </cdr:from>
    <cdr:to>
      <cdr:x>0.55417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9725" y="2447925"/>
          <a:ext cx="9239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10-20</a:t>
          </a:r>
        </a:p>
      </cdr:txBody>
    </cdr:sp>
  </cdr:relSizeAnchor>
  <cdr:relSizeAnchor xmlns:cdr="http://schemas.openxmlformats.org/drawingml/2006/chartDrawing">
    <cdr:from>
      <cdr:x>0.47368</cdr:x>
      <cdr:y>0.91645</cdr:y>
    </cdr:from>
    <cdr:to>
      <cdr:x>0.69569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9000" y="3343275"/>
          <a:ext cx="160713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APACHEII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06D44E-1729-4DEA-A2D7-215E2DDCD1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29B816-C01C-43BD-A450-DDB745609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UTILITY OF APACHE II SCORE IN PREDICTING THE OUTCOME OF SEVERE INFECTIONS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343400"/>
            <a:ext cx="534502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First Author: Ráduly Kinga</a:t>
            </a:r>
            <a:br>
              <a:rPr lang="en-US" dirty="0" smtClean="0"/>
            </a:br>
            <a:r>
              <a:rPr lang="en-US" dirty="0" smtClean="0"/>
              <a:t>Author: Ráduly Orsolya</a:t>
            </a:r>
          </a:p>
          <a:p>
            <a:r>
              <a:rPr lang="en-US" dirty="0" smtClean="0"/>
              <a:t>Coordinators: Dr. Zaharia Kézdi Iringo, Dr. Nina Sincu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diagnoses</a:t>
            </a:r>
            <a:br>
              <a:rPr lang="en-US" dirty="0" smtClean="0"/>
            </a:br>
            <a:r>
              <a:rPr lang="en-US" dirty="0" smtClean="0"/>
              <a:t>apache ii score 10-20 pt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990600" y="1447800"/>
          <a:ext cx="603408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diagnoses </a:t>
            </a:r>
            <a:br>
              <a:rPr lang="en-US" dirty="0" smtClean="0"/>
            </a:br>
            <a:r>
              <a:rPr lang="en-US" dirty="0" smtClean="0"/>
              <a:t>apache ii score &lt; 10 pt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The mortality rate was higher than expected </a:t>
            </a:r>
            <a:r>
              <a:rPr lang="en-US" dirty="0" smtClean="0"/>
              <a:t>in patients with</a:t>
            </a:r>
            <a:r>
              <a:rPr lang="ro-RO" dirty="0" smtClean="0"/>
              <a:t> APACHE II score</a:t>
            </a:r>
            <a:r>
              <a:rPr lang="en-US" dirty="0" smtClean="0"/>
              <a:t> &gt; 20 pt (84</a:t>
            </a:r>
            <a:r>
              <a:rPr lang="ro-RO" dirty="0" smtClean="0"/>
              <a:t>.</a:t>
            </a:r>
            <a:r>
              <a:rPr lang="en-US" dirty="0" smtClean="0"/>
              <a:t>16 % compared with an ERHD &gt; 35 %)</a:t>
            </a:r>
          </a:p>
          <a:p>
            <a:r>
              <a:rPr lang="en-US" dirty="0" smtClean="0"/>
              <a:t>We did not find statistically significant association between advanced age (over 65 years old) and mortality rate (p=0.2148).</a:t>
            </a:r>
          </a:p>
          <a:p>
            <a:r>
              <a:rPr lang="ro-RO" dirty="0" smtClean="0"/>
              <a:t> The severe illnesses, such as severe sepsis and respiratory impairment were associated with worse outcome.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APACHE </a:t>
            </a:r>
            <a:r>
              <a:rPr lang="en-US" dirty="0"/>
              <a:t>II was designed to measure the severity of disease for adult patients admitted to Intensive care units, for patients aged 15 or older. </a:t>
            </a:r>
            <a:endParaRPr lang="en-US" dirty="0" smtClean="0"/>
          </a:p>
          <a:p>
            <a:r>
              <a:rPr lang="en-US" dirty="0" smtClean="0"/>
              <a:t>This scoring system is used in many ways:</a:t>
            </a:r>
          </a:p>
          <a:p>
            <a:r>
              <a:rPr lang="en-US" dirty="0" smtClean="0"/>
              <a:t> can be used to describe the morbidity of a patient when comparing the outcome with other patients</a:t>
            </a:r>
          </a:p>
          <a:p>
            <a:r>
              <a:rPr lang="en-US" dirty="0" smtClean="0"/>
              <a:t> predicted mortalities are averaged for groups of patients in order to specify the group’s morbidity.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Estimated Risk of Hospital Death (ERHD), based on APACHE II score:</a:t>
            </a:r>
          </a:p>
          <a:p>
            <a:pPr>
              <a:buFontTx/>
              <a:buChar char="-"/>
            </a:pPr>
            <a:r>
              <a:rPr lang="en-US" sz="3200" dirty="0" smtClean="0"/>
              <a:t>&gt; 35% for APACHE II score &gt; 20 pt</a:t>
            </a:r>
          </a:p>
          <a:p>
            <a:pPr>
              <a:buFontTx/>
              <a:buChar char="-"/>
            </a:pPr>
            <a:r>
              <a:rPr lang="en-US" sz="3200" dirty="0" smtClean="0"/>
              <a:t>11-35% for APACHE II score of 10-20 pt</a:t>
            </a:r>
          </a:p>
          <a:p>
            <a:pPr>
              <a:buFontTx/>
              <a:buChar char="-"/>
            </a:pPr>
            <a:r>
              <a:rPr lang="en-US" sz="3200" dirty="0" smtClean="0"/>
              <a:t>&lt; 11% for APACHE II score &lt; 10 pt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have conducted a retrospective, descriptive, transversal study on a sample of 29 patients admitted to Infectious Diseases Clinic I from Tg-Mures, during 2009-2010.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study included patients aged 16 or older, </a:t>
            </a:r>
            <a:r>
              <a:rPr lang="en-US" dirty="0" smtClean="0"/>
              <a:t>diagnosed with an infectious disease, who </a:t>
            </a:r>
            <a:r>
              <a:rPr lang="en-US" dirty="0"/>
              <a:t>required intensive care treatment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analyzed the patients’ files and calculated the APACHE II score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results were analyzed by using a statistic programme (GraphPad)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distribution of the apache ii scoring of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600200"/>
          <a:ext cx="723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Distribution of patients by apache ii score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3340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 over ≥ 65 years: 6 out of 8 patients have deceased (75%)</a:t>
            </a:r>
          </a:p>
          <a:p>
            <a:r>
              <a:rPr lang="en-US" dirty="0" smtClean="0"/>
              <a:t>              &lt; 65 years: 9 out of 21 patients (42.85%)</a:t>
            </a:r>
          </a:p>
          <a:p>
            <a:endParaRPr lang="en-US" dirty="0" smtClean="0"/>
          </a:p>
          <a:p>
            <a:r>
              <a:rPr lang="en-US" dirty="0" smtClean="0"/>
              <a:t>P 0.2148 - we did not find statistically significant association </a:t>
            </a:r>
          </a:p>
          <a:p>
            <a:r>
              <a:rPr lang="en-US" dirty="0" smtClean="0"/>
              <a:t>RR: 1.750  CI 95%= 0.9267-3.305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average age and the apache ii score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Mortality rate reported to apache ii score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4572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1981200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Mortality rate: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84.16% for APACHE II &gt; 20 pt</a:t>
            </a:r>
          </a:p>
          <a:p>
            <a:pPr>
              <a:buFontTx/>
              <a:buChar char="-"/>
            </a:pPr>
            <a:r>
              <a:rPr lang="en-US" dirty="0" smtClean="0"/>
              <a:t> 30.76% - APACHE II 10-20 pt</a:t>
            </a:r>
          </a:p>
          <a:p>
            <a:pPr>
              <a:buFontTx/>
              <a:buChar char="-"/>
            </a:pPr>
            <a:r>
              <a:rPr lang="en-US" dirty="0" smtClean="0"/>
              <a:t> 0% - APACHE II &lt; 10 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diagnoses</a:t>
            </a:r>
            <a:br>
              <a:rPr lang="en-US" dirty="0" smtClean="0"/>
            </a:br>
            <a:r>
              <a:rPr lang="en-US" dirty="0" smtClean="0"/>
              <a:t>apache ii score &gt; 20 pt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7837</TotalTime>
  <Words>396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THE UTILITY OF APACHE II SCORE IN PREDICTING THE OUTCOME OF SEVERE INFECTIONS </vt:lpstr>
      <vt:lpstr>Introduction</vt:lpstr>
      <vt:lpstr>Slide 3</vt:lpstr>
      <vt:lpstr>Methods</vt:lpstr>
      <vt:lpstr>The distribution of the apache ii scoring of patients</vt:lpstr>
      <vt:lpstr>Distribution of patients by apache ii score</vt:lpstr>
      <vt:lpstr>the average age and the apache ii score </vt:lpstr>
      <vt:lpstr>Mortality rate reported to apache ii score </vt:lpstr>
      <vt:lpstr>Main diagnoses apache ii score &gt; 20 pt</vt:lpstr>
      <vt:lpstr>Main diagnoses apache ii score 10-20 pt</vt:lpstr>
      <vt:lpstr>Main diagnoses  apache ii score &lt; 10 pt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UTILITY OF APACHE II SCORE IN PREDICTING THE OUTCOME OF SEVERE INFECTIONS</dc:title>
  <dc:creator>Kinga</dc:creator>
  <cp:lastModifiedBy>Kinga</cp:lastModifiedBy>
  <cp:revision>273</cp:revision>
  <dcterms:created xsi:type="dcterms:W3CDTF">2011-03-28T09:38:25Z</dcterms:created>
  <dcterms:modified xsi:type="dcterms:W3CDTF">2011-04-04T17:09:10Z</dcterms:modified>
</cp:coreProperties>
</file>